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8"/>
  </p:notesMasterIdLst>
  <p:sldIdLst>
    <p:sldId id="260" r:id="rId3"/>
    <p:sldId id="256" r:id="rId4"/>
    <p:sldId id="261" r:id="rId5"/>
    <p:sldId id="262" r:id="rId6"/>
    <p:sldId id="263" r:id="rId7"/>
  </p:sldIdLst>
  <p:sldSz cx="7772400" cy="10058400"/>
  <p:notesSz cx="6858000" cy="9144000"/>
  <p:embeddedFontLst>
    <p:embeddedFont>
      <p:font typeface="Google Sans"/>
      <p:regular r:id="rId9"/>
      <p:bold r:id="rId10"/>
      <p:italic r:id="rId11"/>
      <p:boldItalic r:id="rId12"/>
    </p:embeddedFont>
    <p:embeddedFont>
      <p:font typeface="Google Sans SemiBold"/>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3525" autoAdjust="0"/>
  </p:normalViewPr>
  <p:slideViewPr>
    <p:cSldViewPr snapToGrid="0">
      <p:cViewPr>
        <p:scale>
          <a:sx n="100" d="100"/>
          <a:sy n="100" d="100"/>
        </p:scale>
        <p:origin x="2346" y="-29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font" Target="fonts/font18.fntdata"/><Relationship Id="rId3" Type="http://schemas.openxmlformats.org/officeDocument/2006/relationships/slide" Target="slides/slide1.xml"/><Relationship Id="rId21" Type="http://schemas.openxmlformats.org/officeDocument/2006/relationships/font" Target="fonts/font13.fntdata"/><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font" Target="fonts/font17.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8.fntdata"/><Relationship Id="rId20" Type="http://schemas.openxmlformats.org/officeDocument/2006/relationships/font" Target="fonts/font12.fntdata"/><Relationship Id="rId29"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3.fntdata"/><Relationship Id="rId24" Type="http://schemas.openxmlformats.org/officeDocument/2006/relationships/font" Target="fonts/font16.fntdata"/><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font" Target="fonts/font7.fntdata"/><Relationship Id="rId23" Type="http://schemas.openxmlformats.org/officeDocument/2006/relationships/font" Target="fonts/font15.fntdata"/><Relationship Id="rId28" Type="http://schemas.openxmlformats.org/officeDocument/2006/relationships/font" Target="fonts/font20.fntdata"/><Relationship Id="rId10" Type="http://schemas.openxmlformats.org/officeDocument/2006/relationships/font" Target="fonts/font2.fntdata"/><Relationship Id="rId19" Type="http://schemas.openxmlformats.org/officeDocument/2006/relationships/font" Target="fonts/font11.fntdata"/><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font" Target="fonts/font19.fntdata"/><Relationship Id="rId30" Type="http://schemas.openxmlformats.org/officeDocument/2006/relationships/font" Target="fonts/font22.fntdata"/><Relationship Id="rId8"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e3a6309cc6_3_33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e3a6309cc6_3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467ac73dde_0_43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467ac73dde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390e7c1ade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390e7c1a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4d11347f20_0_37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4d11347f20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0a4df440b5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0a4df440b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ayout 3">
  <p:cSld name="1_Layout 3">
    <p:spTree>
      <p:nvGrpSpPr>
        <p:cNvPr id="1" name="Shape 223"/>
        <p:cNvGrpSpPr/>
        <p:nvPr/>
      </p:nvGrpSpPr>
      <p:grpSpPr>
        <a:xfrm>
          <a:off x="0" y="0"/>
          <a:ext cx="0" cy="0"/>
          <a:chOff x="0" y="0"/>
          <a:chExt cx="0" cy="0"/>
        </a:xfrm>
      </p:grpSpPr>
      <p:sp>
        <p:nvSpPr>
          <p:cNvPr id="224" name="Google Shape;224;p11"/>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25" name="Google Shape;225;p11"/>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cxnSp>
        <p:nvCxnSpPr>
          <p:cNvPr id="226" name="Google Shape;226;p11"/>
          <p:cNvCxnSpPr/>
          <p:nvPr/>
        </p:nvCxnSpPr>
        <p:spPr>
          <a:xfrm>
            <a:off x="417975" y="1623150"/>
            <a:ext cx="0" cy="8461500"/>
          </a:xfrm>
          <a:prstGeom prst="straightConnector1">
            <a:avLst/>
          </a:prstGeom>
          <a:noFill/>
          <a:ln w="9525" cap="flat" cmpd="sng">
            <a:solidFill>
              <a:srgbClr val="B7B7B7"/>
            </a:solidFill>
            <a:prstDash val="solid"/>
            <a:round/>
            <a:headEnd type="none" w="med" len="med"/>
            <a:tailEnd type="none" w="med" len="med"/>
          </a:ln>
        </p:spPr>
      </p:cxnSp>
      <p:grpSp>
        <p:nvGrpSpPr>
          <p:cNvPr id="227" name="Google Shape;227;p11"/>
          <p:cNvGrpSpPr/>
          <p:nvPr/>
        </p:nvGrpSpPr>
        <p:grpSpPr>
          <a:xfrm>
            <a:off x="404725" y="1529075"/>
            <a:ext cx="6908400" cy="72025"/>
            <a:chOff x="404725" y="1681475"/>
            <a:chExt cx="6908400" cy="72025"/>
          </a:xfrm>
        </p:grpSpPr>
        <p:cxnSp>
          <p:nvCxnSpPr>
            <p:cNvPr id="228" name="Google Shape;228;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29" name="Google Shape;229;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30" name="Google Shape;230;p11"/>
          <p:cNvCxnSpPr/>
          <p:nvPr/>
        </p:nvCxnSpPr>
        <p:spPr>
          <a:xfrm>
            <a:off x="7313125" y="1593600"/>
            <a:ext cx="0" cy="8520600"/>
          </a:xfrm>
          <a:prstGeom prst="straightConnector1">
            <a:avLst/>
          </a:prstGeom>
          <a:noFill/>
          <a:ln w="9525" cap="flat" cmpd="sng">
            <a:solidFill>
              <a:srgbClr val="B7B7B7"/>
            </a:solidFill>
            <a:prstDash val="solid"/>
            <a:round/>
            <a:headEnd type="none" w="med" len="med"/>
            <a:tailEnd type="none" w="med" len="med"/>
          </a:ln>
        </p:spPr>
      </p:cxnSp>
      <p:sp>
        <p:nvSpPr>
          <p:cNvPr id="231" name="Google Shape;231;p11"/>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32" name="Google Shape;232;p11"/>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cxnSp>
        <p:nvCxnSpPr>
          <p:cNvPr id="233" name="Google Shape;233;p11"/>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11"/>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235" name="Google Shape;235;p11"/>
          <p:cNvGrpSpPr/>
          <p:nvPr/>
        </p:nvGrpSpPr>
        <p:grpSpPr>
          <a:xfrm>
            <a:off x="417975" y="1732850"/>
            <a:ext cx="2357775" cy="410125"/>
            <a:chOff x="417975" y="1885250"/>
            <a:chExt cx="2357775" cy="410125"/>
          </a:xfrm>
        </p:grpSpPr>
        <p:sp>
          <p:nvSpPr>
            <p:cNvPr id="236" name="Google Shape;236;p11"/>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1"/>
          <p:cNvGrpSpPr/>
          <p:nvPr/>
        </p:nvGrpSpPr>
        <p:grpSpPr>
          <a:xfrm>
            <a:off x="417975" y="3505200"/>
            <a:ext cx="2357775" cy="410125"/>
            <a:chOff x="265575" y="3352800"/>
            <a:chExt cx="2357775" cy="410125"/>
          </a:xfrm>
        </p:grpSpPr>
        <p:sp>
          <p:nvSpPr>
            <p:cNvPr id="241" name="Google Shape;241;p11"/>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1"/>
          <p:cNvGrpSpPr/>
          <p:nvPr/>
        </p:nvGrpSpPr>
        <p:grpSpPr>
          <a:xfrm>
            <a:off x="3872044" y="3505200"/>
            <a:ext cx="2747987" cy="410125"/>
            <a:chOff x="3567313" y="3200400"/>
            <a:chExt cx="2357775" cy="410125"/>
          </a:xfrm>
        </p:grpSpPr>
        <p:sp>
          <p:nvSpPr>
            <p:cNvPr id="246" name="Google Shape;246;p11"/>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1"/>
          <p:cNvGrpSpPr/>
          <p:nvPr/>
        </p:nvGrpSpPr>
        <p:grpSpPr>
          <a:xfrm>
            <a:off x="417963" y="7359750"/>
            <a:ext cx="2357775" cy="410125"/>
            <a:chOff x="-39237" y="6140550"/>
            <a:chExt cx="2357775" cy="410125"/>
          </a:xfrm>
        </p:grpSpPr>
        <p:sp>
          <p:nvSpPr>
            <p:cNvPr id="251" name="Google Shape;251;p11"/>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1"/>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256" name="Google Shape;256;p11"/>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257" name="Google Shape;257;p11"/>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258" name="Google Shape;258;p11"/>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259" name="Google Shape;259;p11"/>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0" name="Google Shape;260;p11"/>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1" name="Google Shape;261;p11"/>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a:spcBef>
                <a:spcPts val="0"/>
              </a:spcBef>
              <a:spcAft>
                <a:spcPts val="0"/>
              </a:spcAft>
              <a:buSzPts val="1100"/>
              <a:buNone/>
              <a:defRPr sz="1100" i="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11"/>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00076660"/>
      </p:ext>
    </p:extLst>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Layout 2">
  <p:cSld name="Layout 2">
    <p:spTree>
      <p:nvGrpSpPr>
        <p:cNvPr id="1" name="Shape 38"/>
        <p:cNvGrpSpPr/>
        <p:nvPr/>
      </p:nvGrpSpPr>
      <p:grpSpPr>
        <a:xfrm>
          <a:off x="0" y="0"/>
          <a:ext cx="0" cy="0"/>
          <a:chOff x="0" y="0"/>
          <a:chExt cx="0" cy="0"/>
        </a:xfrm>
      </p:grpSpPr>
      <p:cxnSp>
        <p:nvCxnSpPr>
          <p:cNvPr id="39" name="Google Shape;39;p3"/>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20" y="1357857"/>
            <a:ext cx="7581691" cy="5901"/>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13889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2" name="Google Shape;52;p3"/>
          <p:cNvGrpSpPr/>
          <p:nvPr/>
        </p:nvGrpSpPr>
        <p:grpSpPr>
          <a:xfrm>
            <a:off x="372224" y="1650425"/>
            <a:ext cx="137818" cy="187200"/>
            <a:chOff x="507100" y="1997600"/>
            <a:chExt cx="158375" cy="187200"/>
          </a:xfrm>
        </p:grpSpPr>
        <p:sp>
          <p:nvSpPr>
            <p:cNvPr id="53" name="Google Shape;53;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3"/>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3196549" y="1650425"/>
            <a:ext cx="137818" cy="187200"/>
            <a:chOff x="507100" y="1997600"/>
            <a:chExt cx="158375" cy="187200"/>
          </a:xfrm>
        </p:grpSpPr>
        <p:sp>
          <p:nvSpPr>
            <p:cNvPr id="57" name="Google Shape;57;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3"/>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60" name="Google Shape;60;p3"/>
          <p:cNvGrpSpPr/>
          <p:nvPr/>
        </p:nvGrpSpPr>
        <p:grpSpPr>
          <a:xfrm>
            <a:off x="3196549" y="4473625"/>
            <a:ext cx="137818" cy="187200"/>
            <a:chOff x="507100" y="1997600"/>
            <a:chExt cx="158375" cy="187200"/>
          </a:xfrm>
        </p:grpSpPr>
        <p:sp>
          <p:nvSpPr>
            <p:cNvPr id="61" name="Google Shape;61;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a:off x="172050" y="5100163"/>
            <a:ext cx="2852450" cy="4958106"/>
            <a:chOff x="404700" y="4541500"/>
            <a:chExt cx="2852450" cy="5007177"/>
          </a:xfrm>
        </p:grpSpPr>
        <p:sp>
          <p:nvSpPr>
            <p:cNvPr id="64" name="Google Shape;64;p3"/>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67" name="Google Shape;67;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0" name="Google Shape;70;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extLst>
      <p:ext uri="{BB962C8B-B14F-4D97-AF65-F5344CB8AC3E}">
        <p14:creationId xmlns:p14="http://schemas.microsoft.com/office/powerpoint/2010/main" val="2307291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7" name="Google Shape;327;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1 1">
  <p:cSld name="Layout 1 1">
    <p:spTree>
      <p:nvGrpSpPr>
        <p:cNvPr id="1" name="Shape 38"/>
        <p:cNvGrpSpPr/>
        <p:nvPr/>
      </p:nvGrpSpPr>
      <p:grpSpPr>
        <a:xfrm>
          <a:off x="0" y="0"/>
          <a:ext cx="0" cy="0"/>
          <a:chOff x="0" y="0"/>
          <a:chExt cx="0" cy="0"/>
        </a:xfrm>
      </p:grpSpPr>
      <p:grpSp>
        <p:nvGrpSpPr>
          <p:cNvPr id="39" name="Google Shape;39;p3"/>
          <p:cNvGrpSpPr/>
          <p:nvPr/>
        </p:nvGrpSpPr>
        <p:grpSpPr>
          <a:xfrm>
            <a:off x="172055" y="1468890"/>
            <a:ext cx="7434543" cy="62982"/>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4" name="Google Shape;44;p3"/>
          <p:cNvSpPr/>
          <p:nvPr/>
        </p:nvSpPr>
        <p:spPr>
          <a:xfrm>
            <a:off x="172050" y="2994200"/>
            <a:ext cx="3076800" cy="70968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45" name="Google Shape;45;p3"/>
          <p:cNvGrpSpPr/>
          <p:nvPr/>
        </p:nvGrpSpPr>
        <p:grpSpPr>
          <a:xfrm>
            <a:off x="168930" y="2931215"/>
            <a:ext cx="7434543" cy="62982"/>
            <a:chOff x="1890075" y="5241175"/>
            <a:chExt cx="4240556" cy="257700"/>
          </a:xfrm>
        </p:grpSpPr>
        <p:sp>
          <p:nvSpPr>
            <p:cNvPr id="46" name="Google Shape;46;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 name="Google Shape;4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50" name="Google Shape;50;p3"/>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51" name="Google Shape;51;p3"/>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52" name="Google Shape;52;p3"/>
          <p:cNvGrpSpPr/>
          <p:nvPr/>
        </p:nvGrpSpPr>
        <p:grpSpPr>
          <a:xfrm>
            <a:off x="0" y="3642375"/>
            <a:ext cx="3530025" cy="746350"/>
            <a:chOff x="0" y="3156075"/>
            <a:chExt cx="3530025" cy="746350"/>
          </a:xfrm>
        </p:grpSpPr>
        <p:sp>
          <p:nvSpPr>
            <p:cNvPr id="53" name="Google Shape;53;p3"/>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4" name="Google Shape;54;p3"/>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55" name="Google Shape;55;p3"/>
          <p:cNvGrpSpPr/>
          <p:nvPr/>
        </p:nvGrpSpPr>
        <p:grpSpPr>
          <a:xfrm>
            <a:off x="3248850" y="3095700"/>
            <a:ext cx="4935719" cy="746350"/>
            <a:chOff x="0" y="3156075"/>
            <a:chExt cx="3529800" cy="746350"/>
          </a:xfrm>
        </p:grpSpPr>
        <p:sp>
          <p:nvSpPr>
            <p:cNvPr id="56" name="Google Shape;56;p3"/>
            <p:cNvSpPr/>
            <p:nvPr/>
          </p:nvSpPr>
          <p:spPr>
            <a:xfrm rot="5400000">
              <a:off x="2967513"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7" name="Google Shape;57;p3"/>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58" name="Google Shape;58;p3"/>
          <p:cNvGrpSpPr/>
          <p:nvPr/>
        </p:nvGrpSpPr>
        <p:grpSpPr>
          <a:xfrm>
            <a:off x="3248850" y="7394875"/>
            <a:ext cx="4935719" cy="746350"/>
            <a:chOff x="0" y="3156075"/>
            <a:chExt cx="3529800" cy="746350"/>
          </a:xfrm>
        </p:grpSpPr>
        <p:sp>
          <p:nvSpPr>
            <p:cNvPr id="59" name="Google Shape;59;p3"/>
            <p:cNvSpPr/>
            <p:nvPr/>
          </p:nvSpPr>
          <p:spPr>
            <a:xfrm rot="5400000">
              <a:off x="2967513"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 name="Google Shape;60;p3"/>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61" name="Google Shape;61;p3"/>
          <p:cNvSpPr txBox="1"/>
          <p:nvPr/>
        </p:nvSpPr>
        <p:spPr>
          <a:xfrm>
            <a:off x="3263100" y="3086700"/>
            <a:ext cx="43341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62" name="Google Shape;62;p3"/>
          <p:cNvSpPr txBox="1"/>
          <p:nvPr/>
        </p:nvSpPr>
        <p:spPr>
          <a:xfrm>
            <a:off x="0" y="3642375"/>
            <a:ext cx="32490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a:t>
            </a:r>
            <a:endParaRPr sz="1900">
              <a:solidFill>
                <a:schemeClr val="lt2"/>
              </a:solidFill>
              <a:latin typeface="Google Sans SemiBold"/>
              <a:ea typeface="Google Sans SemiBold"/>
              <a:cs typeface="Google Sans SemiBold"/>
              <a:sym typeface="Google Sans SemiBold"/>
            </a:endParaRPr>
          </a:p>
        </p:txBody>
      </p:sp>
      <p:sp>
        <p:nvSpPr>
          <p:cNvPr id="63" name="Google Shape;63;p3"/>
          <p:cNvSpPr txBox="1"/>
          <p:nvPr/>
        </p:nvSpPr>
        <p:spPr>
          <a:xfrm>
            <a:off x="3263100" y="73926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64" name="Google Shape;64;p3"/>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5" name="Google Shape;65;p3"/>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extLst>
      <p:ext uri="{BB962C8B-B14F-4D97-AF65-F5344CB8AC3E}">
        <p14:creationId xmlns:p14="http://schemas.microsoft.com/office/powerpoint/2010/main" val="872075570"/>
      </p:ext>
    </p:extLst>
  </p:cSld>
  <p:clrMapOvr>
    <a:masterClrMapping/>
  </p:clrMapOvr>
  <p:extLst>
    <p:ext uri="{DCECCB84-F9BA-43D5-87BE-67443E8EF086}">
      <p15:sldGuideLst xmlns:p15="http://schemas.microsoft.com/office/powerpoint/2012/main">
        <p15:guide id="1" orient="horz" pos="1916">
          <p15:clr>
            <a:srgbClr val="E46962"/>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4 B">
  <p:cSld name="Layout 4 B">
    <p:spTree>
      <p:nvGrpSpPr>
        <p:cNvPr id="1" name="Shape 144"/>
        <p:cNvGrpSpPr/>
        <p:nvPr/>
      </p:nvGrpSpPr>
      <p:grpSpPr>
        <a:xfrm>
          <a:off x="0" y="0"/>
          <a:ext cx="0" cy="0"/>
          <a:chOff x="0" y="0"/>
          <a:chExt cx="0" cy="0"/>
        </a:xfrm>
      </p:grpSpPr>
      <p:sp>
        <p:nvSpPr>
          <p:cNvPr id="145" name="Google Shape;145;p6"/>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46" name="Google Shape;146;p6"/>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47" name="Google Shape;147;p6"/>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48" name="Google Shape;148;p6"/>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49" name="Google Shape;149;p6"/>
          <p:cNvGrpSpPr/>
          <p:nvPr/>
        </p:nvGrpSpPr>
        <p:grpSpPr>
          <a:xfrm>
            <a:off x="95351" y="1392509"/>
            <a:ext cx="7581691" cy="5901"/>
            <a:chOff x="1890075" y="5241175"/>
            <a:chExt cx="4240556" cy="257700"/>
          </a:xfrm>
        </p:grpSpPr>
        <p:sp>
          <p:nvSpPr>
            <p:cNvPr id="150" name="Google Shape;150;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1" name="Google Shape;151;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2" name="Google Shape;152;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3" name="Google Shape;153;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54" name="Google Shape;154;p6"/>
          <p:cNvGrpSpPr/>
          <p:nvPr/>
        </p:nvGrpSpPr>
        <p:grpSpPr>
          <a:xfrm>
            <a:off x="95351" y="4542984"/>
            <a:ext cx="7581691" cy="5901"/>
            <a:chOff x="1890075" y="5241175"/>
            <a:chExt cx="4240556" cy="257700"/>
          </a:xfrm>
        </p:grpSpPr>
        <p:sp>
          <p:nvSpPr>
            <p:cNvPr id="155" name="Google Shape;155;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 name="Google Shape;156;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7" name="Google Shape;157;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 name="Google Shape;158;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59" name="Google Shape;159;p6"/>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0" name="Google Shape;160;p6"/>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161" name="Google Shape;161;p6"/>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3" name="Google Shape;163;p6"/>
          <p:cNvGrpSpPr/>
          <p:nvPr/>
        </p:nvGrpSpPr>
        <p:grpSpPr>
          <a:xfrm>
            <a:off x="95351" y="7971759"/>
            <a:ext cx="7581691" cy="5901"/>
            <a:chOff x="1890075" y="5241175"/>
            <a:chExt cx="4240556" cy="257700"/>
          </a:xfrm>
        </p:grpSpPr>
        <p:sp>
          <p:nvSpPr>
            <p:cNvPr id="164" name="Google Shape;164;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 name="Google Shape;165;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 name="Google Shape;166;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 name="Google Shape;167;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8" name="Google Shape;168;p6"/>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extLst>
      <p:ext uri="{BB962C8B-B14F-4D97-AF65-F5344CB8AC3E}">
        <p14:creationId xmlns:p14="http://schemas.microsoft.com/office/powerpoint/2010/main" val="20693430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‹Nr.›</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‹Nr.›</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6" r:id="rId1"/>
    <p:sldLayoutId id="2147483663" r:id="rId2"/>
    <p:sldLayoutId id="2147483664" r:id="rId3"/>
    <p:sldLayoutId id="2147483665" r:id="rId4"/>
    <p:sldLayoutId id="2147483666"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grpSp>
        <p:nvGrpSpPr>
          <p:cNvPr id="452" name="Google Shape;452;p20"/>
          <p:cNvGrpSpPr/>
          <p:nvPr/>
        </p:nvGrpSpPr>
        <p:grpSpPr>
          <a:xfrm>
            <a:off x="404725" y="508525"/>
            <a:ext cx="5190000" cy="771300"/>
            <a:chOff x="188700" y="665125"/>
            <a:chExt cx="5190000" cy="771300"/>
          </a:xfrm>
        </p:grpSpPr>
        <p:sp>
          <p:nvSpPr>
            <p:cNvPr id="453" name="Google Shape;453;p20"/>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latin typeface="Google Sans SemiBold"/>
                  <a:ea typeface="Google Sans SemiBold"/>
                  <a:cs typeface="Google Sans SemiBold"/>
                  <a:sym typeface="Google Sans SemiBold"/>
                </a:rPr>
                <a:t>User Churn Project | 1. Preliminary Data Summary</a:t>
              </a:r>
              <a:endParaRPr sz="1900" dirty="0">
                <a:solidFill>
                  <a:srgbClr val="000000"/>
                </a:solidFill>
                <a:latin typeface="Google Sans SemiBold"/>
                <a:ea typeface="Google Sans SemiBold"/>
                <a:cs typeface="Google Sans SemiBold"/>
                <a:sym typeface="Google Sans SemiBold"/>
              </a:endParaRPr>
            </a:p>
          </p:txBody>
        </p:sp>
        <p:sp>
          <p:nvSpPr>
            <p:cNvPr id="454" name="Google Shape;454;p20"/>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Roboto"/>
                  <a:ea typeface="Roboto"/>
                  <a:cs typeface="Roboto"/>
                  <a:sym typeface="Roboto"/>
                </a:rPr>
                <a:t>Prepared for: Waze Leadership Team</a:t>
              </a:r>
              <a:endParaRPr dirty="0">
                <a:solidFill>
                  <a:srgbClr val="000000"/>
                </a:solidFill>
                <a:latin typeface="Roboto"/>
                <a:ea typeface="Roboto"/>
                <a:cs typeface="Roboto"/>
                <a:sym typeface="Roboto"/>
              </a:endParaRPr>
            </a:p>
          </p:txBody>
        </p:sp>
      </p:grpSp>
      <p:pic>
        <p:nvPicPr>
          <p:cNvPr id="2" name="Google Shape;160;p8">
            <a:extLst>
              <a:ext uri="{FF2B5EF4-FFF2-40B4-BE49-F238E27FC236}">
                <a16:creationId xmlns:a16="http://schemas.microsoft.com/office/drawing/2014/main" id="{77E344ED-BF6E-706E-495B-7CE79FEEBAF3}"/>
              </a:ext>
            </a:extLst>
          </p:cNvPr>
          <p:cNvPicPr preferRelativeResize="0"/>
          <p:nvPr/>
        </p:nvPicPr>
        <p:blipFill>
          <a:blip r:embed="rId3">
            <a:alphaModFix/>
          </a:blip>
          <a:stretch>
            <a:fillRect/>
          </a:stretch>
        </p:blipFill>
        <p:spPr>
          <a:xfrm>
            <a:off x="5213744" y="63500"/>
            <a:ext cx="1947034" cy="562800"/>
          </a:xfrm>
          <a:prstGeom prst="rect">
            <a:avLst/>
          </a:prstGeom>
          <a:noFill/>
          <a:ln>
            <a:noFill/>
          </a:ln>
        </p:spPr>
      </p:pic>
      <p:sp>
        <p:nvSpPr>
          <p:cNvPr id="4" name="Google Shape;158;p8">
            <a:extLst>
              <a:ext uri="{FF2B5EF4-FFF2-40B4-BE49-F238E27FC236}">
                <a16:creationId xmlns:a16="http://schemas.microsoft.com/office/drawing/2014/main" id="{DAE98038-542A-E195-B295-FDD035A8B4C1}"/>
              </a:ext>
            </a:extLst>
          </p:cNvPr>
          <p:cNvSpPr txBox="1"/>
          <p:nvPr/>
        </p:nvSpPr>
        <p:spPr>
          <a:xfrm>
            <a:off x="442825" y="1910338"/>
            <a:ext cx="6862500" cy="1388042"/>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dirty="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800" dirty="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b="1" dirty="0">
                <a:solidFill>
                  <a:schemeClr val="dk1"/>
                </a:solidFill>
                <a:latin typeface="Roboto"/>
                <a:ea typeface="Roboto"/>
                <a:cs typeface="Roboto"/>
                <a:sym typeface="Roboto"/>
              </a:rPr>
              <a:t>This report offers a preliminary data summary, information on the project status and key insights of Milestone 1, which impact the future development of the overall project.  </a:t>
            </a:r>
            <a:endParaRPr sz="1200" b="1" dirty="0">
              <a:solidFill>
                <a:schemeClr val="dk1"/>
              </a:solidFill>
              <a:latin typeface="Google Sans"/>
              <a:ea typeface="Google Sans"/>
              <a:cs typeface="Google Sans"/>
              <a:sym typeface="Google Sans"/>
            </a:endParaRPr>
          </a:p>
        </p:txBody>
      </p:sp>
      <p:grpSp>
        <p:nvGrpSpPr>
          <p:cNvPr id="5" name="Google Shape;162;p8">
            <a:extLst>
              <a:ext uri="{FF2B5EF4-FFF2-40B4-BE49-F238E27FC236}">
                <a16:creationId xmlns:a16="http://schemas.microsoft.com/office/drawing/2014/main" id="{21B74D62-3FE0-3C12-4A0B-5177510B4885}"/>
              </a:ext>
            </a:extLst>
          </p:cNvPr>
          <p:cNvGrpSpPr/>
          <p:nvPr/>
        </p:nvGrpSpPr>
        <p:grpSpPr>
          <a:xfrm>
            <a:off x="438150" y="3611925"/>
            <a:ext cx="3415500" cy="3024619"/>
            <a:chOff x="438150" y="3745275"/>
            <a:chExt cx="3415500" cy="3024619"/>
          </a:xfrm>
        </p:grpSpPr>
        <p:sp>
          <p:nvSpPr>
            <p:cNvPr id="6" name="Google Shape;163;p8">
              <a:extLst>
                <a:ext uri="{FF2B5EF4-FFF2-40B4-BE49-F238E27FC236}">
                  <a16:creationId xmlns:a16="http://schemas.microsoft.com/office/drawing/2014/main" id="{BCCF22C9-45C5-08D2-4AE9-691CF7C376F4}"/>
                </a:ext>
              </a:extLst>
            </p:cNvPr>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latin typeface="Roboto"/>
                  <a:ea typeface="Roboto"/>
                  <a:cs typeface="Roboto"/>
                  <a:sym typeface="Roboto"/>
                </a:rPr>
                <a:t>Milestone 1 - Compile Summary Information </a:t>
              </a:r>
              <a:endParaRPr sz="1200" b="1" dirty="0">
                <a:latin typeface="Roboto"/>
                <a:ea typeface="Roboto"/>
                <a:cs typeface="Roboto"/>
                <a:sym typeface="Roboto"/>
              </a:endParaRPr>
            </a:p>
          </p:txBody>
        </p:sp>
        <p:sp>
          <p:nvSpPr>
            <p:cNvPr id="7" name="Google Shape;164;p8">
              <a:extLst>
                <a:ext uri="{FF2B5EF4-FFF2-40B4-BE49-F238E27FC236}">
                  <a16:creationId xmlns:a16="http://schemas.microsoft.com/office/drawing/2014/main" id="{143434D1-E9FE-8B58-6769-4C874F9BC952}"/>
                </a:ext>
              </a:extLst>
            </p:cNvPr>
            <p:cNvSpPr txBox="1"/>
            <p:nvPr/>
          </p:nvSpPr>
          <p:spPr>
            <a:xfrm>
              <a:off x="482325" y="4038407"/>
              <a:ext cx="3224100" cy="2731487"/>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dirty="0">
                  <a:solidFill>
                    <a:schemeClr val="dk1"/>
                  </a:solidFill>
                </a:rPr>
                <a:t>🎯 </a:t>
              </a:r>
              <a:r>
                <a:rPr lang="en" sz="1100" b="1" dirty="0">
                  <a:solidFill>
                    <a:schemeClr val="dk1"/>
                  </a:solidFill>
                  <a:latin typeface="Roboto"/>
                  <a:ea typeface="Roboto"/>
                  <a:cs typeface="Roboto"/>
                  <a:sym typeface="Roboto"/>
                </a:rPr>
                <a:t>Target Goal:</a:t>
              </a:r>
              <a:r>
                <a:rPr lang="en" sz="1100" dirty="0">
                  <a:solidFill>
                    <a:schemeClr val="dk1"/>
                  </a:solidFill>
                  <a:latin typeface="Roboto"/>
                  <a:ea typeface="Roboto"/>
                  <a:cs typeface="Roboto"/>
                  <a:sym typeface="Roboto"/>
                </a:rPr>
                <a:t> Inspect user data to learn important relationships between variables. </a:t>
              </a:r>
              <a:endParaRPr sz="1100" dirty="0">
                <a:solidFill>
                  <a:schemeClr val="dk1"/>
                </a:solidFill>
                <a:latin typeface="Roboto"/>
                <a:ea typeface="Roboto"/>
                <a:cs typeface="Roboto"/>
                <a:sym typeface="Roboto"/>
              </a:endParaRPr>
            </a:p>
            <a:p>
              <a:pPr marL="257175" lvl="0" indent="-314325" algn="l" rtl="0">
                <a:lnSpc>
                  <a:spcPct val="100000"/>
                </a:lnSpc>
                <a:spcBef>
                  <a:spcPts val="700"/>
                </a:spcBef>
                <a:spcAft>
                  <a:spcPts val="0"/>
                </a:spcAft>
                <a:buNone/>
              </a:pPr>
              <a:r>
                <a:rPr lang="en" dirty="0">
                  <a:solidFill>
                    <a:schemeClr val="dk1"/>
                  </a:solidFill>
                </a:rPr>
                <a:t>🎯</a:t>
              </a:r>
              <a:r>
                <a:rPr lang="en" sz="1100" dirty="0">
                  <a:solidFill>
                    <a:schemeClr val="dk1"/>
                  </a:solidFill>
                </a:rPr>
                <a:t> </a:t>
              </a:r>
              <a:r>
                <a:rPr lang="en" sz="1100" b="1" dirty="0">
                  <a:solidFill>
                    <a:schemeClr val="dk1"/>
                  </a:solidFill>
                  <a:latin typeface="Roboto"/>
                  <a:ea typeface="Roboto"/>
                  <a:cs typeface="Roboto"/>
                  <a:sym typeface="Roboto"/>
                </a:rPr>
                <a:t>Methods:</a:t>
              </a:r>
              <a:r>
                <a:rPr lang="en" sz="1100" dirty="0">
                  <a:solidFill>
                    <a:schemeClr val="dk1"/>
                  </a:solidFill>
                  <a:latin typeface="Roboto"/>
                  <a:ea typeface="Roboto"/>
                  <a:cs typeface="Roboto"/>
                  <a:sym typeface="Roboto"/>
                </a:rPr>
                <a:t> </a:t>
              </a:r>
              <a:endParaRPr sz="1100" dirty="0">
                <a:solidFill>
                  <a:schemeClr val="dk1"/>
                </a:solidFill>
                <a:latin typeface="Roboto"/>
                <a:ea typeface="Roboto"/>
                <a:cs typeface="Roboto"/>
                <a:sym typeface="Roboto"/>
              </a:endParaRPr>
            </a:p>
            <a:p>
              <a:pPr marL="457200" lvl="0" indent="-190500" algn="l" rtl="0">
                <a:lnSpc>
                  <a:spcPct val="100000"/>
                </a:lnSpc>
                <a:spcBef>
                  <a:spcPts val="50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Built a dataframe</a:t>
              </a:r>
              <a:endParaRPr sz="1100" dirty="0">
                <a:solidFill>
                  <a:schemeClr val="dk1"/>
                </a:solidFill>
                <a:latin typeface="Roboto"/>
                <a:ea typeface="Roboto"/>
                <a:cs typeface="Roboto"/>
                <a:sym typeface="Roboto"/>
              </a:endParaRPr>
            </a:p>
            <a:p>
              <a:pPr marL="685800" lvl="1" indent="-190500" algn="l" rtl="0">
                <a:lnSpc>
                  <a:spcPct val="100000"/>
                </a:lnSpc>
                <a:spcBef>
                  <a:spcPts val="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Each row represents a single observation, and each column represents a single variable</a:t>
              </a:r>
              <a:endParaRPr sz="1100" dirty="0">
                <a:solidFill>
                  <a:schemeClr val="dk1"/>
                </a:solidFill>
                <a:latin typeface="Roboto"/>
                <a:ea typeface="Roboto"/>
                <a:cs typeface="Roboto"/>
                <a:sym typeface="Roboto"/>
              </a:endParaRPr>
            </a:p>
            <a:p>
              <a:pPr marL="457200" lvl="0" indent="-190500" algn="l" rtl="0">
                <a:lnSpc>
                  <a:spcPct val="100000"/>
                </a:lnSpc>
                <a:spcBef>
                  <a:spcPts val="30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Collected preliminary statistics</a:t>
              </a:r>
              <a:endParaRPr sz="1100" dirty="0">
                <a:solidFill>
                  <a:schemeClr val="dk1"/>
                </a:solidFill>
                <a:latin typeface="Roboto"/>
                <a:ea typeface="Roboto"/>
                <a:cs typeface="Roboto"/>
                <a:sym typeface="Roboto"/>
              </a:endParaRPr>
            </a:p>
            <a:p>
              <a:pPr marL="457200" lvl="0" indent="-190500" algn="l" rtl="0">
                <a:lnSpc>
                  <a:spcPct val="100000"/>
                </a:lnSpc>
                <a:spcBef>
                  <a:spcPts val="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Analyzed user behavior</a:t>
              </a:r>
              <a:endParaRPr sz="1100" dirty="0">
                <a:solidFill>
                  <a:schemeClr val="dk1"/>
                </a:solidFill>
                <a:latin typeface="Roboto"/>
                <a:ea typeface="Roboto"/>
                <a:cs typeface="Roboto"/>
                <a:sym typeface="Roboto"/>
              </a:endParaRPr>
            </a:p>
            <a:p>
              <a:pPr marL="257175" lvl="0" indent="-314325" algn="l" rtl="0">
                <a:lnSpc>
                  <a:spcPct val="100000"/>
                </a:lnSpc>
                <a:spcBef>
                  <a:spcPts val="700"/>
                </a:spcBef>
                <a:spcAft>
                  <a:spcPts val="500"/>
                </a:spcAft>
                <a:buNone/>
              </a:pPr>
              <a:r>
                <a:rPr lang="en" dirty="0">
                  <a:solidFill>
                    <a:schemeClr val="dk1"/>
                  </a:solidFill>
                </a:rPr>
                <a:t>🎯</a:t>
              </a:r>
              <a:r>
                <a:rPr lang="en" sz="1100" dirty="0">
                  <a:solidFill>
                    <a:schemeClr val="dk1"/>
                  </a:solidFill>
                </a:rPr>
                <a:t> </a:t>
              </a:r>
              <a:r>
                <a:rPr lang="en" sz="1100" b="1" dirty="0">
                  <a:solidFill>
                    <a:schemeClr val="dk1"/>
                  </a:solidFill>
                  <a:latin typeface="Roboto"/>
                  <a:ea typeface="Roboto"/>
                  <a:cs typeface="Roboto"/>
                  <a:sym typeface="Roboto"/>
                </a:rPr>
                <a:t>Impact:</a:t>
              </a:r>
              <a:r>
                <a:rPr lang="en" sz="1100" dirty="0">
                  <a:solidFill>
                    <a:schemeClr val="dk1"/>
                  </a:solidFill>
                  <a:latin typeface="Roboto"/>
                  <a:ea typeface="Roboto"/>
                  <a:cs typeface="Roboto"/>
                  <a:sym typeface="Roboto"/>
                </a:rPr>
                <a:t> Our team determined important relationships between variables that will guide further analysis of user data. </a:t>
              </a:r>
              <a:endParaRPr sz="1100" dirty="0">
                <a:solidFill>
                  <a:schemeClr val="dk1"/>
                </a:solidFill>
                <a:latin typeface="Roboto"/>
                <a:ea typeface="Roboto"/>
                <a:cs typeface="Roboto"/>
                <a:sym typeface="Roboto"/>
              </a:endParaRPr>
            </a:p>
          </p:txBody>
        </p:sp>
      </p:grpSp>
      <p:sp>
        <p:nvSpPr>
          <p:cNvPr id="8" name="Google Shape;165;p8">
            <a:extLst>
              <a:ext uri="{FF2B5EF4-FFF2-40B4-BE49-F238E27FC236}">
                <a16:creationId xmlns:a16="http://schemas.microsoft.com/office/drawing/2014/main" id="{7864886C-B965-12A8-A3EB-63FA317D91BB}"/>
              </a:ext>
            </a:extLst>
          </p:cNvPr>
          <p:cNvSpPr txBox="1"/>
          <p:nvPr/>
        </p:nvSpPr>
        <p:spPr>
          <a:xfrm>
            <a:off x="3897825" y="3680999"/>
            <a:ext cx="3354900" cy="5868875"/>
          </a:xfrm>
          <a:prstGeom prst="rect">
            <a:avLst/>
          </a:prstGeom>
          <a:noFill/>
          <a:ln>
            <a:noFill/>
          </a:ln>
        </p:spPr>
        <p:txBody>
          <a:bodyPr spcFirstLastPara="1" wrap="square" lIns="91425" tIns="91425" rIns="91425" bIns="91425" anchor="t" anchorCtr="0">
            <a:noAutofit/>
          </a:bodyPr>
          <a:lstStyle/>
          <a:p>
            <a:pPr marL="142875" lvl="0" indent="-187325" algn="l" rtl="0">
              <a:lnSpc>
                <a:spcPct val="100000"/>
              </a:lnSpc>
              <a:spcBef>
                <a:spcPts val="0"/>
              </a:spcBef>
              <a:spcAft>
                <a:spcPts val="0"/>
              </a:spcAft>
              <a:buClr>
                <a:schemeClr val="dk1"/>
              </a:buClr>
              <a:buSzPts val="1150"/>
              <a:buFont typeface="Roboto"/>
              <a:buChar char="●"/>
            </a:pPr>
            <a:r>
              <a:rPr lang="en" sz="1150" dirty="0">
                <a:latin typeface="Roboto"/>
                <a:ea typeface="Roboto"/>
                <a:cs typeface="Roboto"/>
                <a:sym typeface="Roboto"/>
              </a:rPr>
              <a:t>This dataset contains</a:t>
            </a:r>
            <a:r>
              <a:rPr lang="en" sz="1150" b="1" dirty="0">
                <a:latin typeface="Roboto"/>
                <a:ea typeface="Roboto"/>
                <a:cs typeface="Roboto"/>
                <a:sym typeface="Roboto"/>
              </a:rPr>
              <a:t> 82% retained users </a:t>
            </a:r>
            <a:r>
              <a:rPr lang="en" sz="1150" dirty="0">
                <a:latin typeface="Roboto"/>
                <a:ea typeface="Roboto"/>
                <a:cs typeface="Roboto"/>
                <a:sym typeface="Roboto"/>
              </a:rPr>
              <a:t>and</a:t>
            </a:r>
            <a:r>
              <a:rPr lang="en" sz="1150" b="1" dirty="0">
                <a:latin typeface="Roboto"/>
                <a:ea typeface="Roboto"/>
                <a:cs typeface="Roboto"/>
                <a:sym typeface="Roboto"/>
              </a:rPr>
              <a:t> 18% churned users</a:t>
            </a:r>
            <a:r>
              <a:rPr lang="en" sz="1150" dirty="0">
                <a:latin typeface="Roboto"/>
                <a:ea typeface="Roboto"/>
                <a:cs typeface="Roboto"/>
                <a:sym typeface="Roboto"/>
              </a:rPr>
              <a:t>.</a:t>
            </a:r>
            <a:endParaRPr sz="1150" dirty="0">
              <a:latin typeface="Roboto"/>
              <a:ea typeface="Roboto"/>
              <a:cs typeface="Roboto"/>
              <a:sym typeface="Roboto"/>
            </a:endParaRPr>
          </a:p>
          <a:p>
            <a:pPr marL="142875" lvl="0" indent="-187325" algn="l" rtl="0">
              <a:lnSpc>
                <a:spcPct val="100000"/>
              </a:lnSpc>
              <a:spcBef>
                <a:spcPts val="800"/>
              </a:spcBef>
              <a:spcAft>
                <a:spcPts val="0"/>
              </a:spcAft>
              <a:buClr>
                <a:schemeClr val="dk1"/>
              </a:buClr>
              <a:buSzPts val="1150"/>
              <a:buFont typeface="Roboto"/>
              <a:buChar char="●"/>
            </a:pPr>
            <a:r>
              <a:rPr lang="en" sz="1150" dirty="0">
                <a:latin typeface="Roboto"/>
                <a:ea typeface="Roboto"/>
                <a:cs typeface="Roboto"/>
                <a:sym typeface="Roboto"/>
              </a:rPr>
              <a:t>The dataset contains 12 unique variables with types including objects, floats, and integers; the label column is missing 700 values with no indication that the omissions are non-random.</a:t>
            </a:r>
            <a:endParaRPr sz="1150" dirty="0">
              <a:latin typeface="Roboto"/>
              <a:ea typeface="Roboto"/>
              <a:cs typeface="Roboto"/>
              <a:sym typeface="Roboto"/>
            </a:endParaRPr>
          </a:p>
          <a:p>
            <a:pPr marL="114300" lvl="0" indent="-158750" algn="l" rtl="0">
              <a:spcBef>
                <a:spcPts val="800"/>
              </a:spcBef>
              <a:spcAft>
                <a:spcPts val="0"/>
              </a:spcAft>
              <a:buClr>
                <a:schemeClr val="dk1"/>
              </a:buClr>
              <a:buSzPts val="1150"/>
              <a:buFont typeface="Roboto"/>
              <a:buChar char="●"/>
            </a:pPr>
            <a:r>
              <a:rPr lang="en" sz="1150" dirty="0">
                <a:latin typeface="Roboto"/>
                <a:ea typeface="Roboto"/>
                <a:cs typeface="Roboto"/>
                <a:sym typeface="Roboto"/>
              </a:rPr>
              <a:t>Churned users averaged ~3 more drives (50 vs. 47) in the last month than retained users.</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latin typeface="Roboto"/>
                <a:ea typeface="Roboto"/>
                <a:cs typeface="Roboto"/>
                <a:sym typeface="Roboto"/>
              </a:rPr>
              <a:t>Retained users used the app on over twice as many days (17 vs. 8) as churned users in the last month.</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latin typeface="Roboto"/>
                <a:ea typeface="Roboto"/>
                <a:cs typeface="Roboto"/>
                <a:sym typeface="Roboto"/>
              </a:rPr>
              <a:t>The median churned user drove ~200 more kilometers and 2.5 more hours during the last month than the median retained user.</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latin typeface="Roboto"/>
                <a:ea typeface="Roboto"/>
                <a:cs typeface="Roboto"/>
                <a:sym typeface="Roboto"/>
              </a:rPr>
              <a:t>Churned users had more drives in fewer days, and their trips were farther and longer in duration. Perhaps this is suggestive of a user profile; we should continue exploring.</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latin typeface="Roboto"/>
                <a:ea typeface="Roboto"/>
                <a:cs typeface="Roboto"/>
                <a:sym typeface="Roboto"/>
              </a:rPr>
              <a:t>The median user who churned drove 698 km each day they drove last month, which is about 240% the per-drive-day distance of retained users (290 km).</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solidFill>
                  <a:schemeClr val="dk1"/>
                </a:solidFill>
                <a:latin typeface="Roboto"/>
                <a:ea typeface="Roboto"/>
                <a:cs typeface="Roboto"/>
                <a:sym typeface="Roboto"/>
              </a:rPr>
              <a:t>Regardless of user churn, the users represented in this data drive a lot. It is probably safe to assume that this data does not represent typical drivers at large. </a:t>
            </a:r>
            <a:endParaRPr sz="1200" dirty="0">
              <a:latin typeface="Roboto"/>
              <a:ea typeface="Roboto"/>
              <a:cs typeface="Roboto"/>
              <a:sym typeface="Roboto"/>
            </a:endParaRPr>
          </a:p>
        </p:txBody>
      </p:sp>
      <p:sp>
        <p:nvSpPr>
          <p:cNvPr id="9" name="Google Shape;166;p8">
            <a:extLst>
              <a:ext uri="{FF2B5EF4-FFF2-40B4-BE49-F238E27FC236}">
                <a16:creationId xmlns:a16="http://schemas.microsoft.com/office/drawing/2014/main" id="{5145900F-90FF-1847-0045-A7483D67583A}"/>
              </a:ext>
            </a:extLst>
          </p:cNvPr>
          <p:cNvSpPr txBox="1"/>
          <p:nvPr/>
        </p:nvSpPr>
        <p:spPr>
          <a:xfrm>
            <a:off x="353325" y="7103687"/>
            <a:ext cx="3448800" cy="2260200"/>
          </a:xfrm>
          <a:prstGeom prst="rect">
            <a:avLst/>
          </a:prstGeom>
          <a:noFill/>
          <a:ln>
            <a:noFill/>
          </a:ln>
        </p:spPr>
        <p:txBody>
          <a:bodyPr spcFirstLastPara="1" wrap="square" lIns="91425" tIns="91425" rIns="91425" bIns="91425" anchor="t" anchorCtr="0">
            <a:spAutoFit/>
          </a:bodyPr>
          <a:lstStyle/>
          <a:p>
            <a:pPr marL="285750" lvl="0" indent="-187325" algn="l" rtl="0">
              <a:spcBef>
                <a:spcPts val="0"/>
              </a:spcBef>
              <a:spcAft>
                <a:spcPts val="0"/>
              </a:spcAft>
              <a:buClr>
                <a:schemeClr val="dk1"/>
              </a:buClr>
              <a:buSzPts val="1150"/>
              <a:buFont typeface="Roboto"/>
              <a:buChar char="➔"/>
            </a:pPr>
            <a:r>
              <a:rPr lang="en" sz="1150" b="1" dirty="0">
                <a:solidFill>
                  <a:schemeClr val="dk1"/>
                </a:solidFill>
                <a:latin typeface="Roboto"/>
                <a:ea typeface="Roboto"/>
                <a:cs typeface="Roboto"/>
                <a:sym typeface="Roboto"/>
              </a:rPr>
              <a:t>Our team recommends gathering more data on the super-drivers</a:t>
            </a:r>
            <a:r>
              <a:rPr lang="en" sz="1150" dirty="0">
                <a:solidFill>
                  <a:schemeClr val="dk1"/>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dirty="0">
              <a:solidFill>
                <a:schemeClr val="dk1"/>
              </a:solidFill>
              <a:latin typeface="Roboto"/>
              <a:ea typeface="Roboto"/>
              <a:cs typeface="Roboto"/>
              <a:sym typeface="Roboto"/>
            </a:endParaRPr>
          </a:p>
          <a:p>
            <a:pPr marL="285750" lvl="0" indent="-187325" algn="l" rtl="0">
              <a:spcBef>
                <a:spcPts val="1000"/>
              </a:spcBef>
              <a:spcAft>
                <a:spcPts val="1000"/>
              </a:spcAft>
              <a:buClr>
                <a:schemeClr val="dk1"/>
              </a:buClr>
              <a:buSzPts val="1150"/>
              <a:buFont typeface="Roboto"/>
              <a:buChar char="➔"/>
            </a:pPr>
            <a:r>
              <a:rPr lang="en" sz="1150" b="1" dirty="0">
                <a:solidFill>
                  <a:schemeClr val="dk1"/>
                </a:solidFill>
                <a:latin typeface="Roboto"/>
                <a:ea typeface="Roboto"/>
                <a:cs typeface="Roboto"/>
                <a:sym typeface="Roboto"/>
              </a:rPr>
              <a:t>The immediate next step is to conduct thorough EDA and develop data visualizations</a:t>
            </a:r>
            <a:r>
              <a:rPr lang="en" sz="1150" dirty="0">
                <a:solidFill>
                  <a:schemeClr val="dk1"/>
                </a:solidFill>
                <a:latin typeface="Roboto"/>
                <a:ea typeface="Roboto"/>
                <a:cs typeface="Roboto"/>
                <a:sym typeface="Roboto"/>
              </a:rPr>
              <a:t> to illustrate the narrative behind the data and guide future project decisions. </a:t>
            </a:r>
            <a:endParaRPr sz="1150" dirty="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0"/>
          <p:cNvSpPr txBox="1"/>
          <p:nvPr/>
        </p:nvSpPr>
        <p:spPr>
          <a:xfrm>
            <a:off x="188700" y="1499375"/>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00">
                <a:latin typeface="Google Sans SemiBold"/>
                <a:ea typeface="Google Sans SemiBold"/>
                <a:cs typeface="Google Sans SemiBold"/>
                <a:sym typeface="Google Sans SemiBold"/>
              </a:rPr>
              <a:t>Project Overview</a:t>
            </a:r>
            <a:endParaRPr sz="1300">
              <a:solidFill>
                <a:srgbClr val="000000"/>
              </a:solidFill>
              <a:latin typeface="Google Sans SemiBold"/>
              <a:ea typeface="Google Sans SemiBold"/>
              <a:cs typeface="Google Sans SemiBold"/>
              <a:sym typeface="Google Sans SemiBold"/>
            </a:endParaRPr>
          </a:p>
        </p:txBody>
      </p:sp>
      <p:sp>
        <p:nvSpPr>
          <p:cNvPr id="229" name="Google Shape;229;p10"/>
          <p:cNvSpPr txBox="1"/>
          <p:nvPr/>
        </p:nvSpPr>
        <p:spPr>
          <a:xfrm>
            <a:off x="287625" y="1859125"/>
            <a:ext cx="73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
        <p:nvSpPr>
          <p:cNvPr id="230" name="Google Shape;230;p10"/>
          <p:cNvSpPr txBox="1"/>
          <p:nvPr/>
        </p:nvSpPr>
        <p:spPr>
          <a:xfrm>
            <a:off x="181950" y="1755800"/>
            <a:ext cx="7408500" cy="124646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dirty="0">
                <a:solidFill>
                  <a:srgbClr val="000000"/>
                </a:solidFill>
                <a:latin typeface="Roboto"/>
                <a:ea typeface="Roboto"/>
                <a:cs typeface="Roboto"/>
                <a:sym typeface="Roboto"/>
              </a:rPr>
              <a:t>The Waze data team is currently developing a data analytics project aimed at increasing overall growth by preventing monthly user churn on the Waze app. </a:t>
            </a:r>
            <a:r>
              <a:rPr lang="en" sz="1200" dirty="0">
                <a:solidFill>
                  <a:schemeClr val="dk1"/>
                </a:solidFill>
                <a:latin typeface="Roboto"/>
                <a:ea typeface="Roboto"/>
                <a:cs typeface="Roboto"/>
                <a:sym typeface="Roboto"/>
              </a:rPr>
              <a:t>Thorough exploratory data analysis (EDA) enables Waze to make better decisions about how to proactively target users likely to churn, thereby improving retention and overall customer satisfaction.</a:t>
            </a:r>
            <a:r>
              <a:rPr lang="en" sz="1200" dirty="0">
                <a:latin typeface="Roboto"/>
                <a:ea typeface="Roboto"/>
                <a:cs typeface="Roboto"/>
                <a:sym typeface="Roboto"/>
              </a:rPr>
              <a:t> </a:t>
            </a:r>
            <a:r>
              <a:rPr lang="en" sz="1200" b="1" dirty="0">
                <a:solidFill>
                  <a:srgbClr val="000000"/>
                </a:solidFill>
                <a:latin typeface="Roboto"/>
                <a:ea typeface="Roboto"/>
                <a:cs typeface="Roboto"/>
                <a:sym typeface="Roboto"/>
              </a:rPr>
              <a:t>This report offers </a:t>
            </a:r>
            <a:r>
              <a:rPr lang="en" sz="1200" b="1" dirty="0">
                <a:latin typeface="Roboto"/>
                <a:ea typeface="Roboto"/>
                <a:cs typeface="Roboto"/>
                <a:sym typeface="Roboto"/>
              </a:rPr>
              <a:t>details and key insights from Milestone 2,</a:t>
            </a:r>
            <a:r>
              <a:rPr lang="en" sz="1200" b="1" dirty="0">
                <a:solidFill>
                  <a:srgbClr val="000000"/>
                </a:solidFill>
                <a:latin typeface="Roboto"/>
                <a:ea typeface="Roboto"/>
                <a:cs typeface="Roboto"/>
                <a:sym typeface="Roboto"/>
              </a:rPr>
              <a:t> which impact the future development of the overall project. </a:t>
            </a:r>
            <a:endParaRPr sz="1200" b="1" dirty="0">
              <a:solidFill>
                <a:srgbClr val="000000"/>
              </a:solidFill>
              <a:latin typeface="Google Sans"/>
              <a:ea typeface="Google Sans"/>
              <a:cs typeface="Google Sans"/>
              <a:sym typeface="Google Sans"/>
            </a:endParaRPr>
          </a:p>
        </p:txBody>
      </p:sp>
      <p:grpSp>
        <p:nvGrpSpPr>
          <p:cNvPr id="231" name="Google Shape;231;p10"/>
          <p:cNvGrpSpPr/>
          <p:nvPr/>
        </p:nvGrpSpPr>
        <p:grpSpPr>
          <a:xfrm>
            <a:off x="188700" y="694150"/>
            <a:ext cx="5190000" cy="771300"/>
            <a:chOff x="438150" y="713325"/>
            <a:chExt cx="5190000" cy="771300"/>
          </a:xfrm>
        </p:grpSpPr>
        <p:sp>
          <p:nvSpPr>
            <p:cNvPr id="232" name="Google Shape;232;p10"/>
            <p:cNvSpPr txBox="1"/>
            <p:nvPr/>
          </p:nvSpPr>
          <p:spPr>
            <a:xfrm>
              <a:off x="438150" y="7133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solidFill>
                    <a:srgbClr val="000000"/>
                  </a:solidFill>
                  <a:latin typeface="Google Sans SemiBold"/>
                  <a:ea typeface="Google Sans SemiBold"/>
                  <a:cs typeface="Google Sans SemiBold"/>
                  <a:sym typeface="Google Sans SemiBold"/>
                </a:rPr>
                <a:t>User Churn Project | 2. </a:t>
              </a:r>
              <a:r>
                <a:rPr lang="en" sz="1600" b="1" dirty="0">
                  <a:latin typeface="Google Sans SemiBold"/>
                  <a:ea typeface="Google Sans SemiBold"/>
                  <a:cs typeface="Google Sans SemiBold"/>
                  <a:sym typeface="Google Sans SemiBold"/>
                </a:rPr>
                <a:t>Exploratory Data Analysis</a:t>
              </a:r>
              <a:endParaRPr sz="1900" dirty="0">
                <a:solidFill>
                  <a:srgbClr val="000000"/>
                </a:solidFill>
                <a:latin typeface="Google Sans SemiBold"/>
                <a:ea typeface="Google Sans SemiBold"/>
                <a:cs typeface="Google Sans SemiBold"/>
                <a:sym typeface="Google Sans SemiBold"/>
              </a:endParaRPr>
            </a:p>
          </p:txBody>
        </p:sp>
        <p:sp>
          <p:nvSpPr>
            <p:cNvPr id="233" name="Google Shape;233;p10"/>
            <p:cNvSpPr txBox="1"/>
            <p:nvPr/>
          </p:nvSpPr>
          <p:spPr>
            <a:xfrm>
              <a:off x="465075" y="103027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solidFill>
                    <a:srgbClr val="000000"/>
                  </a:solidFill>
                  <a:latin typeface="Roboto"/>
                  <a:ea typeface="Roboto"/>
                  <a:cs typeface="Roboto"/>
                  <a:sym typeface="Roboto"/>
                </a:rPr>
                <a:t>Prepared for: Waze Leadership Team</a:t>
              </a:r>
              <a:endParaRPr dirty="0">
                <a:solidFill>
                  <a:srgbClr val="000000"/>
                </a:solidFill>
                <a:latin typeface="Roboto"/>
                <a:ea typeface="Roboto"/>
                <a:cs typeface="Roboto"/>
                <a:sym typeface="Roboto"/>
              </a:endParaRPr>
            </a:p>
          </p:txBody>
        </p:sp>
      </p:grpSp>
      <p:pic>
        <p:nvPicPr>
          <p:cNvPr id="234" name="Google Shape;234;p10"/>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235" name="Google Shape;235;p10"/>
          <p:cNvSpPr txBox="1"/>
          <p:nvPr/>
        </p:nvSpPr>
        <p:spPr>
          <a:xfrm>
            <a:off x="175276" y="4029074"/>
            <a:ext cx="3071544" cy="6029326"/>
          </a:xfrm>
          <a:prstGeom prst="rect">
            <a:avLst/>
          </a:prstGeom>
          <a:noFill/>
          <a:ln>
            <a:noFill/>
          </a:ln>
        </p:spPr>
        <p:txBody>
          <a:bodyPr spcFirstLastPara="1" wrap="square" lIns="91425" tIns="91425" rIns="91425" bIns="91425" anchor="t" anchorCtr="0">
            <a:noAutofit/>
          </a:bodyPr>
          <a:lstStyle/>
          <a:p>
            <a:pPr marL="228600" lvl="0" indent="-184150" algn="l" rtl="0">
              <a:spcBef>
                <a:spcPts val="600"/>
              </a:spcBef>
              <a:buClr>
                <a:schemeClr val="dk1"/>
              </a:buClr>
              <a:buSzPts val="1100"/>
              <a:buFont typeface="Roboto"/>
              <a:buChar char="●"/>
            </a:pPr>
            <a:r>
              <a:rPr lang="en" sz="1000" b="1" dirty="0">
                <a:solidFill>
                  <a:schemeClr val="dk1"/>
                </a:solidFill>
              </a:rPr>
              <a:t>The more times during the month users used the app, the less likely they were to churn. </a:t>
            </a:r>
            <a:r>
              <a:rPr lang="en" sz="1000" dirty="0">
                <a:solidFill>
                  <a:schemeClr val="dk1"/>
                </a:solidFill>
              </a:rPr>
              <a:t>While 40% of the users who didn't use the app at all last month churned, just a few % of people churned who used the app more than 25 days.</a:t>
            </a:r>
            <a:endParaRPr sz="1000" dirty="0">
              <a:solidFill>
                <a:schemeClr val="dk1"/>
              </a:solidFill>
              <a:latin typeface="Roboto"/>
              <a:ea typeface="Roboto"/>
              <a:cs typeface="Roboto"/>
              <a:sym typeface="Roboto"/>
            </a:endParaRPr>
          </a:p>
          <a:p>
            <a:pPr marL="228600" lvl="0" indent="-184150" algn="l" rtl="0">
              <a:spcBef>
                <a:spcPts val="600"/>
              </a:spcBef>
              <a:buClr>
                <a:schemeClr val="dk1"/>
              </a:buClr>
              <a:buSzPts val="1100"/>
              <a:buFont typeface="Roboto"/>
              <a:buChar char="●"/>
            </a:pPr>
            <a:r>
              <a:rPr lang="en" sz="1000" b="1" dirty="0">
                <a:solidFill>
                  <a:schemeClr val="dk1"/>
                </a:solidFill>
                <a:latin typeface="Roboto"/>
                <a:ea typeface="Roboto"/>
                <a:cs typeface="Roboto"/>
                <a:sym typeface="Roboto"/>
              </a:rPr>
              <a:t>Distance driven per driving day had a positive correlation with user churn. </a:t>
            </a:r>
            <a:r>
              <a:rPr lang="en" sz="1000" dirty="0">
                <a:solidFill>
                  <a:schemeClr val="dk1"/>
                </a:solidFill>
                <a:latin typeface="Roboto"/>
                <a:ea typeface="Roboto"/>
                <a:cs typeface="Roboto"/>
                <a:sym typeface="Roboto"/>
              </a:rPr>
              <a:t>The farther a user drove daily on average, the more likely he/she was to churn.</a:t>
            </a:r>
            <a:endParaRPr sz="1000" dirty="0">
              <a:solidFill>
                <a:schemeClr val="dk1"/>
              </a:solidFill>
              <a:latin typeface="Roboto"/>
              <a:ea typeface="Roboto"/>
              <a:cs typeface="Roboto"/>
              <a:sym typeface="Roboto"/>
            </a:endParaRPr>
          </a:p>
          <a:p>
            <a:pPr marL="228600" lvl="0" indent="-184150" algn="l" rtl="0">
              <a:spcBef>
                <a:spcPts val="600"/>
              </a:spcBef>
              <a:buClr>
                <a:schemeClr val="dk1"/>
              </a:buClr>
              <a:buSzPts val="1100"/>
              <a:buFont typeface="Roboto"/>
              <a:buChar char="●"/>
            </a:pPr>
            <a:r>
              <a:rPr lang="en" sz="1000" b="1" dirty="0">
                <a:solidFill>
                  <a:schemeClr val="dk1"/>
                </a:solidFill>
                <a:latin typeface="Roboto"/>
                <a:ea typeface="Roboto"/>
                <a:cs typeface="Roboto"/>
                <a:sym typeface="Roboto"/>
              </a:rPr>
              <a:t>Number of driving days had a negative correlation with churn.</a:t>
            </a:r>
            <a:r>
              <a:rPr lang="en" sz="1000" dirty="0">
                <a:solidFill>
                  <a:schemeClr val="dk1"/>
                </a:solidFill>
                <a:latin typeface="Roboto"/>
                <a:ea typeface="Roboto"/>
                <a:cs typeface="Roboto"/>
                <a:sym typeface="Roboto"/>
              </a:rPr>
              <a:t> Users who drove more days of the last month were less likely to churn.</a:t>
            </a:r>
            <a:endParaRPr sz="1000" dirty="0">
              <a:solidFill>
                <a:schemeClr val="dk1"/>
              </a:solidFill>
              <a:latin typeface="Roboto"/>
              <a:ea typeface="Roboto"/>
              <a:cs typeface="Roboto"/>
              <a:sym typeface="Roboto"/>
            </a:endParaRPr>
          </a:p>
          <a:p>
            <a:pPr marL="228600" lvl="0" indent="-184150" algn="l" rtl="0">
              <a:spcBef>
                <a:spcPts val="600"/>
              </a:spcBef>
              <a:buClr>
                <a:schemeClr val="dk1"/>
              </a:buClr>
              <a:buSzPts val="1100"/>
              <a:buFont typeface="Roboto"/>
              <a:buChar char="●"/>
            </a:pPr>
            <a:r>
              <a:rPr lang="en" sz="1000" b="1" dirty="0">
                <a:solidFill>
                  <a:schemeClr val="dk1"/>
                </a:solidFill>
                <a:latin typeface="Roboto"/>
                <a:ea typeface="Roboto"/>
                <a:cs typeface="Roboto"/>
                <a:sym typeface="Roboto"/>
              </a:rPr>
              <a:t>Users of all tenures from brand new to ~10 years were relatively evenly represented in the data.</a:t>
            </a:r>
            <a:endParaRPr sz="1000" b="1" dirty="0">
              <a:solidFill>
                <a:schemeClr val="dk1"/>
              </a:solidFill>
              <a:latin typeface="Roboto"/>
              <a:ea typeface="Roboto"/>
              <a:cs typeface="Roboto"/>
              <a:sym typeface="Roboto"/>
            </a:endParaRPr>
          </a:p>
          <a:p>
            <a:pPr marL="228600" lvl="0" indent="-184150" algn="l" rtl="0">
              <a:spcBef>
                <a:spcPts val="600"/>
              </a:spcBef>
              <a:buClr>
                <a:schemeClr val="dk1"/>
              </a:buClr>
              <a:buSzPts val="1100"/>
              <a:buFont typeface="Roboto"/>
              <a:buChar char="●"/>
            </a:pPr>
            <a:r>
              <a:rPr lang="en" sz="1000" b="1" dirty="0">
                <a:solidFill>
                  <a:schemeClr val="dk1"/>
                </a:solidFill>
                <a:latin typeface="Roboto"/>
                <a:ea typeface="Roboto"/>
                <a:cs typeface="Roboto"/>
                <a:sym typeface="Roboto"/>
              </a:rPr>
              <a:t>Nearly all the variables were either very right-skewed or uniformly distributed.</a:t>
            </a:r>
            <a:r>
              <a:rPr lang="en" sz="1000" dirty="0">
                <a:solidFill>
                  <a:schemeClr val="dk1"/>
                </a:solidFill>
                <a:latin typeface="Roboto"/>
                <a:ea typeface="Roboto"/>
                <a:cs typeface="Roboto"/>
                <a:sym typeface="Roboto"/>
              </a:rPr>
              <a:t> </a:t>
            </a:r>
            <a:endParaRPr sz="1000" dirty="0">
              <a:solidFill>
                <a:schemeClr val="dk1"/>
              </a:solidFill>
              <a:latin typeface="Roboto"/>
              <a:ea typeface="Roboto"/>
              <a:cs typeface="Roboto"/>
              <a:sym typeface="Roboto"/>
            </a:endParaRPr>
          </a:p>
          <a:p>
            <a:pPr marL="571500" lvl="1" indent="-184150" algn="l" rtl="0">
              <a:buClr>
                <a:schemeClr val="dk1"/>
              </a:buClr>
              <a:buSzPts val="1100"/>
              <a:buFont typeface="Roboto"/>
              <a:buChar char="○"/>
            </a:pPr>
            <a:r>
              <a:rPr lang="en" sz="1000" dirty="0">
                <a:solidFill>
                  <a:schemeClr val="dk1"/>
                </a:solidFill>
                <a:latin typeface="Roboto"/>
                <a:ea typeface="Roboto"/>
                <a:cs typeface="Roboto"/>
                <a:sym typeface="Roboto"/>
              </a:rPr>
              <a:t>For the right-skewed distributions, this means that most users had values in the lower end of the range for that variable. </a:t>
            </a:r>
            <a:endParaRPr sz="1000" dirty="0">
              <a:solidFill>
                <a:schemeClr val="dk1"/>
              </a:solidFill>
              <a:latin typeface="Roboto"/>
              <a:ea typeface="Roboto"/>
              <a:cs typeface="Roboto"/>
              <a:sym typeface="Roboto"/>
            </a:endParaRPr>
          </a:p>
          <a:p>
            <a:pPr marL="571500" lvl="1" indent="-184150" algn="l" rtl="0">
              <a:buClr>
                <a:schemeClr val="dk1"/>
              </a:buClr>
              <a:buSzPts val="1100"/>
              <a:buFont typeface="Roboto"/>
              <a:buChar char="○"/>
            </a:pPr>
            <a:r>
              <a:rPr lang="en" sz="1000" dirty="0">
                <a:solidFill>
                  <a:schemeClr val="dk1"/>
                </a:solidFill>
                <a:latin typeface="Roboto"/>
                <a:ea typeface="Roboto"/>
                <a:cs typeface="Roboto"/>
                <a:sym typeface="Roboto"/>
              </a:rPr>
              <a:t>For the uniform distributions, this means that users were generally equally likely to have values anywhere within the range for that variable.</a:t>
            </a:r>
            <a:endParaRPr sz="1000" dirty="0">
              <a:solidFill>
                <a:schemeClr val="dk1"/>
              </a:solidFill>
              <a:latin typeface="Roboto"/>
              <a:ea typeface="Roboto"/>
              <a:cs typeface="Roboto"/>
              <a:sym typeface="Roboto"/>
            </a:endParaRPr>
          </a:p>
          <a:p>
            <a:pPr marL="228600" lvl="0" indent="-184150" algn="l" rtl="0">
              <a:spcBef>
                <a:spcPts val="600"/>
              </a:spcBef>
              <a:buClr>
                <a:schemeClr val="dk1"/>
              </a:buClr>
              <a:buSzPts val="1100"/>
              <a:buFont typeface="Roboto"/>
              <a:buChar char="●"/>
            </a:pPr>
            <a:r>
              <a:rPr lang="en" sz="1000" b="1" dirty="0">
                <a:solidFill>
                  <a:schemeClr val="dk1"/>
                </a:solidFill>
                <a:latin typeface="Roboto"/>
                <a:ea typeface="Roboto"/>
                <a:cs typeface="Roboto"/>
                <a:sym typeface="Roboto"/>
              </a:rPr>
              <a:t>Several variables had highly improbable or perhaps even impossible outlying values</a:t>
            </a:r>
            <a:r>
              <a:rPr lang="en" sz="1000" dirty="0">
                <a:solidFill>
                  <a:schemeClr val="dk1"/>
                </a:solidFill>
                <a:latin typeface="Roboto"/>
                <a:ea typeface="Roboto"/>
                <a:cs typeface="Roboto"/>
                <a:sym typeface="Roboto"/>
              </a:rPr>
              <a:t>, such as: driven_km_drives, activity_days and driving_days, n_days_after_onboarding.</a:t>
            </a:r>
            <a:endParaRPr lang="ru-RU" sz="1000" dirty="0">
              <a:solidFill>
                <a:schemeClr val="dk1"/>
              </a:solidFill>
              <a:latin typeface="Roboto"/>
              <a:ea typeface="Roboto"/>
              <a:cs typeface="Roboto"/>
              <a:sym typeface="Roboto"/>
            </a:endParaRPr>
          </a:p>
          <a:p>
            <a:pPr marL="228600" lvl="0" indent="-184150" algn="l" rtl="0">
              <a:spcBef>
                <a:spcPts val="600"/>
              </a:spcBef>
              <a:buClr>
                <a:schemeClr val="dk1"/>
              </a:buClr>
              <a:buSzPts val="1100"/>
              <a:buFont typeface="Roboto"/>
              <a:buChar char="●"/>
            </a:pPr>
            <a:r>
              <a:rPr lang="en-GB" sz="1000" dirty="0">
                <a:solidFill>
                  <a:schemeClr val="dk1"/>
                </a:solidFill>
                <a:latin typeface="Roboto"/>
                <a:ea typeface="Roboto"/>
                <a:cs typeface="Roboto"/>
                <a:sym typeface="Roboto"/>
              </a:rPr>
              <a:t>Weird trend: on average 40% of total sessions were in the last month, when the app exists for 10+ years and the number of users joining the app every year was consistent. What is the reason?</a:t>
            </a:r>
            <a:endParaRPr sz="1000" dirty="0">
              <a:solidFill>
                <a:schemeClr val="dk1"/>
              </a:solidFill>
              <a:latin typeface="Roboto"/>
              <a:ea typeface="Roboto"/>
              <a:cs typeface="Roboto"/>
              <a:sym typeface="Roboto"/>
            </a:endParaRPr>
          </a:p>
        </p:txBody>
      </p:sp>
      <p:sp>
        <p:nvSpPr>
          <p:cNvPr id="236" name="Google Shape;236;p10"/>
          <p:cNvSpPr txBox="1"/>
          <p:nvPr/>
        </p:nvSpPr>
        <p:spPr>
          <a:xfrm>
            <a:off x="3360300" y="7959900"/>
            <a:ext cx="4201800" cy="2315988"/>
          </a:xfrm>
          <a:prstGeom prst="rect">
            <a:avLst/>
          </a:prstGeom>
          <a:noFill/>
          <a:ln>
            <a:noFill/>
          </a:ln>
        </p:spPr>
        <p:txBody>
          <a:bodyPr spcFirstLastPara="1" wrap="square" lIns="91425" tIns="91425" rIns="91425" bIns="91425" anchor="t" anchorCtr="0">
            <a:spAutoFit/>
          </a:bodyPr>
          <a:lstStyle/>
          <a:p>
            <a:pPr marL="228600" lvl="0" indent="-190500" algn="l" rtl="0">
              <a:spcBef>
                <a:spcPts val="0"/>
              </a:spcBef>
              <a:spcAft>
                <a:spcPts val="0"/>
              </a:spcAft>
              <a:buSzPts val="1200"/>
              <a:buFont typeface="Roboto"/>
              <a:buChar char="➔"/>
            </a:pPr>
            <a:r>
              <a:rPr lang="en" sz="1200" b="1" dirty="0">
                <a:latin typeface="Roboto"/>
                <a:ea typeface="Roboto"/>
                <a:cs typeface="Roboto"/>
                <a:sym typeface="Roboto"/>
              </a:rPr>
              <a:t>Investigate the erroneous or problematic discrepancies between number of sessions, driving_days and activity_days, </a:t>
            </a:r>
            <a:r>
              <a:rPr lang="en-US" sz="1200" b="1" dirty="0" err="1">
                <a:latin typeface="Roboto"/>
                <a:ea typeface="Roboto"/>
                <a:cs typeface="Roboto"/>
                <a:sym typeface="Roboto"/>
              </a:rPr>
              <a:t>n_days_after_onboarding</a:t>
            </a:r>
            <a:r>
              <a:rPr lang="en-US" sz="1200" b="1" dirty="0">
                <a:latin typeface="Roboto"/>
                <a:ea typeface="Roboto"/>
                <a:cs typeface="Roboto"/>
                <a:sym typeface="Roboto"/>
              </a:rPr>
              <a:t>.</a:t>
            </a:r>
            <a:endParaRPr sz="1200" dirty="0">
              <a:latin typeface="Roboto"/>
              <a:ea typeface="Roboto"/>
              <a:cs typeface="Roboto"/>
              <a:sym typeface="Roboto"/>
            </a:endParaRPr>
          </a:p>
          <a:p>
            <a:pPr marL="228600" lvl="0" indent="-190500" algn="l" rtl="0">
              <a:spcBef>
                <a:spcPts val="1700"/>
              </a:spcBef>
              <a:spcAft>
                <a:spcPts val="0"/>
              </a:spcAft>
              <a:buSzPts val="1200"/>
              <a:buFont typeface="Roboto"/>
              <a:buChar char="➔"/>
            </a:pPr>
            <a:r>
              <a:rPr lang="en" sz="1200" b="1" dirty="0">
                <a:latin typeface="Roboto"/>
                <a:ea typeface="Roboto"/>
                <a:cs typeface="Roboto"/>
                <a:sym typeface="Roboto"/>
              </a:rPr>
              <a:t>Continue to explore user profiles with the greater Waze team; this may glean insights on the reason for the long distance drivers’ churn rate. </a:t>
            </a:r>
            <a:endParaRPr sz="1200" b="1" dirty="0">
              <a:latin typeface="Roboto"/>
              <a:ea typeface="Roboto"/>
              <a:cs typeface="Roboto"/>
              <a:sym typeface="Roboto"/>
            </a:endParaRPr>
          </a:p>
          <a:p>
            <a:pPr marL="228600" lvl="0" indent="-190500" algn="l" rtl="0">
              <a:spcBef>
                <a:spcPts val="1700"/>
              </a:spcBef>
              <a:spcAft>
                <a:spcPts val="1700"/>
              </a:spcAft>
              <a:buSzPts val="1200"/>
              <a:buFont typeface="Roboto"/>
              <a:buChar char="➔"/>
            </a:pPr>
            <a:r>
              <a:rPr lang="en" sz="1200" b="1" dirty="0">
                <a:latin typeface="Roboto"/>
                <a:ea typeface="Roboto"/>
                <a:cs typeface="Roboto"/>
                <a:sym typeface="Roboto"/>
              </a:rPr>
              <a:t>Plan to run deeper statistical analyses on the variables in the data to determine their impact on user churn. </a:t>
            </a:r>
            <a:endParaRPr sz="1200" b="1" dirty="0">
              <a:latin typeface="Roboto"/>
              <a:ea typeface="Roboto"/>
              <a:cs typeface="Roboto"/>
              <a:sym typeface="Roboto"/>
            </a:endParaRPr>
          </a:p>
        </p:txBody>
      </p:sp>
      <p:pic>
        <p:nvPicPr>
          <p:cNvPr id="237" name="Google Shape;237;p10"/>
          <p:cNvPicPr preferRelativeResize="0"/>
          <p:nvPr/>
        </p:nvPicPr>
        <p:blipFill>
          <a:blip r:embed="rId4">
            <a:alphaModFix/>
          </a:blip>
          <a:stretch>
            <a:fillRect/>
          </a:stretch>
        </p:blipFill>
        <p:spPr>
          <a:xfrm>
            <a:off x="3761550" y="3643000"/>
            <a:ext cx="3835574" cy="1815426"/>
          </a:xfrm>
          <a:prstGeom prst="rect">
            <a:avLst/>
          </a:prstGeom>
          <a:noFill/>
          <a:ln>
            <a:noFill/>
          </a:ln>
        </p:spPr>
      </p:pic>
      <p:sp>
        <p:nvSpPr>
          <p:cNvPr id="238" name="Google Shape;238;p10"/>
          <p:cNvSpPr txBox="1"/>
          <p:nvPr/>
        </p:nvSpPr>
        <p:spPr>
          <a:xfrm>
            <a:off x="3281844" y="5664950"/>
            <a:ext cx="2041800" cy="167991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50" dirty="0">
                <a:latin typeface="Roboto" panose="02000000000000000000" pitchFamily="2" charset="0"/>
                <a:ea typeface="Roboto" panose="02000000000000000000" pitchFamily="2" charset="0"/>
                <a:cs typeface="Roboto" panose="02000000000000000000" pitchFamily="2" charset="0"/>
              </a:rPr>
              <a:t>The churn rate is highest for people who didn't use Waze much during the last month. </a:t>
            </a:r>
            <a:endParaRPr sz="1150" dirty="0">
              <a:latin typeface="Roboto" panose="02000000000000000000" pitchFamily="2" charset="0"/>
              <a:ea typeface="Roboto" panose="02000000000000000000" pitchFamily="2" charset="0"/>
              <a:cs typeface="Roboto" panose="02000000000000000000" pitchFamily="2" charset="0"/>
            </a:endParaRPr>
          </a:p>
          <a:p>
            <a:pPr marL="0" lvl="0" indent="0" algn="l" rtl="0">
              <a:spcBef>
                <a:spcPts val="1000"/>
              </a:spcBef>
              <a:spcAft>
                <a:spcPts val="1000"/>
              </a:spcAft>
              <a:buNone/>
            </a:pPr>
            <a:r>
              <a:rPr lang="en" sz="1150" dirty="0">
                <a:latin typeface="Roboto" panose="02000000000000000000" pitchFamily="2" charset="0"/>
                <a:ea typeface="Roboto" panose="02000000000000000000" pitchFamily="2" charset="0"/>
                <a:cs typeface="Roboto" panose="02000000000000000000" pitchFamily="2" charset="0"/>
              </a:rPr>
              <a:t>The proportion of churned users to retained users is consistent between device types.</a:t>
            </a:r>
            <a:endParaRPr sz="1150" dirty="0">
              <a:latin typeface="Roboto" panose="02000000000000000000" pitchFamily="2" charset="0"/>
              <a:ea typeface="Roboto" panose="02000000000000000000" pitchFamily="2" charset="0"/>
              <a:cs typeface="Roboto" panose="02000000000000000000" pitchFamily="2" charset="0"/>
            </a:endParaRPr>
          </a:p>
        </p:txBody>
      </p:sp>
      <p:pic>
        <p:nvPicPr>
          <p:cNvPr id="239" name="Google Shape;239;p10"/>
          <p:cNvPicPr preferRelativeResize="0"/>
          <p:nvPr/>
        </p:nvPicPr>
        <p:blipFill>
          <a:blip r:embed="rId5">
            <a:alphaModFix/>
          </a:blip>
          <a:stretch>
            <a:fillRect/>
          </a:stretch>
        </p:blipFill>
        <p:spPr>
          <a:xfrm>
            <a:off x="5271525" y="5458425"/>
            <a:ext cx="2290575" cy="1911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7"/>
          <p:cNvSpPr txBox="1"/>
          <p:nvPr/>
        </p:nvSpPr>
        <p:spPr>
          <a:xfrm>
            <a:off x="2057025" y="1465450"/>
            <a:ext cx="5610600" cy="1364152"/>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a:t>
            </a:r>
            <a:endParaRPr sz="1200" dirty="0">
              <a:solidFill>
                <a:schemeClr val="dk1"/>
              </a:solidFill>
              <a:latin typeface="Roboto"/>
              <a:ea typeface="Roboto"/>
              <a:cs typeface="Roboto"/>
              <a:sym typeface="Roboto"/>
            </a:endParaRPr>
          </a:p>
          <a:p>
            <a:pPr marL="0" lvl="0" indent="0" algn="just" rtl="0">
              <a:lnSpc>
                <a:spcPct val="115000"/>
              </a:lnSpc>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As part of the effort to improve retention, Waze wants to learn more about users’ behavior. </a:t>
            </a:r>
            <a:r>
              <a:rPr lang="en" sz="1200" b="1" dirty="0">
                <a:solidFill>
                  <a:schemeClr val="dk1"/>
                </a:solidFill>
                <a:latin typeface="Roboto"/>
                <a:ea typeface="Roboto"/>
                <a:cs typeface="Roboto"/>
                <a:sym typeface="Roboto"/>
              </a:rPr>
              <a:t>This report offers information on the project status and results of Milestone 3, which impact the future development of the overall project.  </a:t>
            </a:r>
            <a:endParaRPr sz="1200" b="1" dirty="0">
              <a:solidFill>
                <a:schemeClr val="dk1"/>
              </a:solidFill>
              <a:latin typeface="Roboto"/>
              <a:ea typeface="Roboto"/>
              <a:cs typeface="Roboto"/>
              <a:sym typeface="Roboto"/>
            </a:endParaRPr>
          </a:p>
          <a:p>
            <a:pPr marL="0" lvl="0" indent="0" algn="just" rtl="0">
              <a:lnSpc>
                <a:spcPct val="100000"/>
              </a:lnSpc>
              <a:spcBef>
                <a:spcPts val="0"/>
              </a:spcBef>
              <a:spcAft>
                <a:spcPts val="0"/>
              </a:spcAft>
              <a:buClr>
                <a:schemeClr val="dk1"/>
              </a:buClr>
              <a:buSzPts val="1100"/>
              <a:buFont typeface="Arial"/>
              <a:buNone/>
            </a:pPr>
            <a:endParaRPr sz="1150" dirty="0">
              <a:solidFill>
                <a:schemeClr val="dk1"/>
              </a:solidFill>
              <a:latin typeface="Roboto"/>
              <a:ea typeface="Roboto"/>
              <a:cs typeface="Roboto"/>
              <a:sym typeface="Roboto"/>
            </a:endParaRPr>
          </a:p>
          <a:p>
            <a:pPr marL="0" lvl="0" indent="0" algn="just" rtl="0">
              <a:lnSpc>
                <a:spcPct val="100000"/>
              </a:lnSpc>
              <a:spcBef>
                <a:spcPts val="0"/>
              </a:spcBef>
              <a:spcAft>
                <a:spcPts val="0"/>
              </a:spcAft>
              <a:buNone/>
            </a:pPr>
            <a:endParaRPr sz="1300" dirty="0">
              <a:solidFill>
                <a:srgbClr val="666666"/>
              </a:solidFill>
              <a:latin typeface="Roboto"/>
              <a:ea typeface="Roboto"/>
              <a:cs typeface="Roboto"/>
              <a:sym typeface="Roboto"/>
            </a:endParaRPr>
          </a:p>
          <a:p>
            <a:pPr marL="0" lvl="0" indent="0" algn="just" rtl="0">
              <a:spcBef>
                <a:spcPts val="0"/>
              </a:spcBef>
              <a:spcAft>
                <a:spcPts val="0"/>
              </a:spcAft>
              <a:buNone/>
            </a:pPr>
            <a:endParaRPr sz="1300" dirty="0">
              <a:solidFill>
                <a:srgbClr val="666666"/>
              </a:solidFill>
              <a:latin typeface="Roboto"/>
              <a:ea typeface="Roboto"/>
              <a:cs typeface="Roboto"/>
              <a:sym typeface="Roboto"/>
            </a:endParaRPr>
          </a:p>
          <a:p>
            <a:pPr marL="0" lvl="0" indent="0" algn="just" rtl="0">
              <a:spcBef>
                <a:spcPts val="0"/>
              </a:spcBef>
              <a:spcAft>
                <a:spcPts val="0"/>
              </a:spcAft>
              <a:buNone/>
            </a:pPr>
            <a:r>
              <a:rPr lang="en" sz="1300" dirty="0">
                <a:solidFill>
                  <a:srgbClr val="666666"/>
                </a:solidFill>
                <a:latin typeface="Roboto"/>
                <a:ea typeface="Roboto"/>
                <a:cs typeface="Roboto"/>
                <a:sym typeface="Roboto"/>
              </a:rPr>
              <a:t> </a:t>
            </a:r>
            <a:endParaRPr sz="1300" dirty="0">
              <a:solidFill>
                <a:srgbClr val="666666"/>
              </a:solidFill>
              <a:latin typeface="Roboto"/>
              <a:ea typeface="Roboto"/>
              <a:cs typeface="Roboto"/>
              <a:sym typeface="Roboto"/>
            </a:endParaRPr>
          </a:p>
        </p:txBody>
      </p:sp>
      <p:sp>
        <p:nvSpPr>
          <p:cNvPr id="174" name="Google Shape;174;p7"/>
          <p:cNvSpPr txBox="1"/>
          <p:nvPr/>
        </p:nvSpPr>
        <p:spPr>
          <a:xfrm>
            <a:off x="4521437" y="4920142"/>
            <a:ext cx="3075688" cy="2751492"/>
          </a:xfrm>
          <a:prstGeom prst="rect">
            <a:avLst/>
          </a:prstGeom>
          <a:noFill/>
          <a:ln>
            <a:noFill/>
          </a:ln>
        </p:spPr>
        <p:txBody>
          <a:bodyPr spcFirstLastPara="1" wrap="square" lIns="91425" tIns="91425" rIns="91425" bIns="91425" anchor="t" anchorCtr="0">
            <a:spAutoFit/>
          </a:bodyPr>
          <a:lstStyle/>
          <a:p>
            <a:pPr marL="457200" lvl="0" indent="-190500" algn="just" rtl="0">
              <a:lnSpc>
                <a:spcPct val="115000"/>
              </a:lnSpc>
              <a:spcBef>
                <a:spcPts val="0"/>
              </a:spcBef>
              <a:spcAft>
                <a:spcPts val="0"/>
              </a:spcAft>
              <a:buClr>
                <a:schemeClr val="dk1"/>
              </a:buClr>
              <a:buSzPts val="1200"/>
              <a:buChar char="●"/>
            </a:pPr>
            <a:r>
              <a:rPr lang="en" sz="1200" dirty="0">
                <a:solidFill>
                  <a:schemeClr val="dk1"/>
                </a:solidFill>
                <a:latin typeface="Roboto"/>
                <a:ea typeface="Roboto"/>
                <a:cs typeface="Roboto"/>
                <a:sym typeface="Roboto"/>
              </a:rPr>
              <a:t>Based on the calculations, drivers who use an iPhone to interact with the application have a higher number of drives on average. (67.9 vs 66.2)</a:t>
            </a:r>
            <a:endParaRPr sz="1200" dirty="0">
              <a:solidFill>
                <a:schemeClr val="dk1"/>
              </a:solidFill>
              <a:latin typeface="Roboto"/>
              <a:ea typeface="Roboto"/>
              <a:cs typeface="Roboto"/>
              <a:sym typeface="Roboto"/>
            </a:endParaRPr>
          </a:p>
          <a:p>
            <a:pPr marL="457200" lvl="0" indent="-190500" algn="just" rtl="0">
              <a:lnSpc>
                <a:spcPct val="115000"/>
              </a:lnSpc>
              <a:spcBef>
                <a:spcPts val="1000"/>
              </a:spcBef>
              <a:spcAft>
                <a:spcPts val="0"/>
              </a:spcAft>
              <a:buClr>
                <a:schemeClr val="dk1"/>
              </a:buClr>
              <a:buSzPts val="1200"/>
              <a:buChar char="●"/>
            </a:pPr>
            <a:r>
              <a:rPr lang="en" sz="1200" b="1" dirty="0">
                <a:solidFill>
                  <a:schemeClr val="dk1"/>
                </a:solidFill>
                <a:latin typeface="Roboto"/>
                <a:ea typeface="Roboto"/>
                <a:cs typeface="Roboto"/>
                <a:sym typeface="Roboto"/>
              </a:rPr>
              <a:t>The t-test results concluded there is not a statistically significant difference in mean number of rides between iPhone users and Android users.</a:t>
            </a:r>
            <a:r>
              <a:rPr lang="en" sz="1200" b="1" dirty="0">
                <a:solidFill>
                  <a:schemeClr val="dk1"/>
                </a:solidFill>
                <a:latin typeface="Google Sans"/>
                <a:ea typeface="Google Sans"/>
                <a:cs typeface="Google Sans"/>
                <a:sym typeface="Google Sans"/>
              </a:rPr>
              <a:t> </a:t>
            </a:r>
            <a:endParaRPr sz="1200" b="1" dirty="0">
              <a:solidFill>
                <a:schemeClr val="dk1"/>
              </a:solidFill>
              <a:latin typeface="Google Sans"/>
              <a:ea typeface="Google Sans"/>
              <a:cs typeface="Google Sans"/>
              <a:sym typeface="Google Sans"/>
            </a:endParaRPr>
          </a:p>
          <a:p>
            <a:pPr marL="457200" lvl="0" indent="0" algn="l" rtl="0">
              <a:lnSpc>
                <a:spcPct val="115000"/>
              </a:lnSpc>
              <a:spcBef>
                <a:spcPts val="350"/>
              </a:spcBef>
              <a:spcAft>
                <a:spcPts val="350"/>
              </a:spcAft>
              <a:buNone/>
            </a:pPr>
            <a:endParaRPr sz="1200" dirty="0">
              <a:solidFill>
                <a:schemeClr val="dk1"/>
              </a:solidFill>
              <a:latin typeface="Google Sans"/>
              <a:ea typeface="Google Sans"/>
              <a:cs typeface="Google Sans"/>
              <a:sym typeface="Google Sans"/>
            </a:endParaRPr>
          </a:p>
        </p:txBody>
      </p:sp>
      <p:grpSp>
        <p:nvGrpSpPr>
          <p:cNvPr id="175" name="Google Shape;175;p7"/>
          <p:cNvGrpSpPr/>
          <p:nvPr/>
        </p:nvGrpSpPr>
        <p:grpSpPr>
          <a:xfrm>
            <a:off x="188700" y="694150"/>
            <a:ext cx="6744600" cy="771300"/>
            <a:chOff x="438150" y="713325"/>
            <a:chExt cx="6744600" cy="771300"/>
          </a:xfrm>
        </p:grpSpPr>
        <p:sp>
          <p:nvSpPr>
            <p:cNvPr id="176" name="Google Shape;176;p7"/>
            <p:cNvSpPr txBox="1"/>
            <p:nvPr/>
          </p:nvSpPr>
          <p:spPr>
            <a:xfrm>
              <a:off x="438150" y="713325"/>
              <a:ext cx="67446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solidFill>
                    <a:srgbClr val="000000"/>
                  </a:solidFill>
                  <a:latin typeface="Google Sans SemiBold"/>
                  <a:ea typeface="Google Sans SemiBold"/>
                  <a:cs typeface="Google Sans SemiBold"/>
                  <a:sym typeface="Google Sans SemiBold"/>
                </a:rPr>
                <a:t>User Churn Project | 3. </a:t>
              </a:r>
              <a:r>
                <a:rPr lang="en" sz="1600" b="1" dirty="0">
                  <a:latin typeface="Google Sans SemiBold"/>
                  <a:ea typeface="Google Sans SemiBold"/>
                  <a:cs typeface="Google Sans SemiBold"/>
                  <a:sym typeface="Google Sans SemiBold"/>
                </a:rPr>
                <a:t>Two-Sample Hypothesis Test Results</a:t>
              </a:r>
              <a:endParaRPr sz="1900" dirty="0">
                <a:solidFill>
                  <a:srgbClr val="000000"/>
                </a:solidFill>
                <a:latin typeface="Google Sans SemiBold"/>
                <a:ea typeface="Google Sans SemiBold"/>
                <a:cs typeface="Google Sans SemiBold"/>
                <a:sym typeface="Google Sans SemiBold"/>
              </a:endParaRPr>
            </a:p>
          </p:txBody>
        </p:sp>
        <p:sp>
          <p:nvSpPr>
            <p:cNvPr id="177" name="Google Shape;177;p7"/>
            <p:cNvSpPr txBox="1"/>
            <p:nvPr/>
          </p:nvSpPr>
          <p:spPr>
            <a:xfrm>
              <a:off x="465075" y="103027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178" name="Google Shape;178;p7"/>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179" name="Google Shape;179;p7"/>
          <p:cNvSpPr txBox="1"/>
          <p:nvPr/>
        </p:nvSpPr>
        <p:spPr>
          <a:xfrm>
            <a:off x="-3362325" y="521175"/>
            <a:ext cx="3000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200">
              <a:solidFill>
                <a:schemeClr val="accent2"/>
              </a:solidFill>
              <a:highlight>
                <a:schemeClr val="lt1"/>
              </a:highlight>
              <a:latin typeface="Google Sans"/>
              <a:ea typeface="Google Sans"/>
              <a:cs typeface="Google Sans"/>
              <a:sym typeface="Google Sans"/>
            </a:endParaRPr>
          </a:p>
          <a:p>
            <a:pPr marL="0" lvl="0" indent="0" algn="l" rtl="0">
              <a:spcBef>
                <a:spcPts val="0"/>
              </a:spcBef>
              <a:spcAft>
                <a:spcPts val="0"/>
              </a:spcAft>
              <a:buNone/>
            </a:pPr>
            <a:endParaRPr sz="1200">
              <a:solidFill>
                <a:schemeClr val="accent2"/>
              </a:solidFill>
              <a:highlight>
                <a:schemeClr val="lt1"/>
              </a:highlight>
              <a:latin typeface="Google Sans"/>
              <a:ea typeface="Google Sans"/>
              <a:cs typeface="Google Sans"/>
              <a:sym typeface="Google Sans"/>
            </a:endParaRPr>
          </a:p>
        </p:txBody>
      </p:sp>
      <p:sp>
        <p:nvSpPr>
          <p:cNvPr id="180" name="Google Shape;180;p7"/>
          <p:cNvSpPr txBox="1"/>
          <p:nvPr/>
        </p:nvSpPr>
        <p:spPr>
          <a:xfrm>
            <a:off x="2057025" y="2919412"/>
            <a:ext cx="5540100" cy="1636265"/>
          </a:xfrm>
          <a:prstGeom prst="rect">
            <a:avLst/>
          </a:prstGeom>
          <a:noFill/>
          <a:ln>
            <a:noFill/>
          </a:ln>
        </p:spPr>
        <p:txBody>
          <a:bodyPr spcFirstLastPara="1" wrap="square" lIns="91425" tIns="91425" rIns="91425" bIns="91425" anchor="t" anchorCtr="0">
            <a:noAutofit/>
          </a:bodyPr>
          <a:lstStyle/>
          <a:p>
            <a:pPr marL="257175" lvl="0" indent="-314325" algn="just" rtl="0">
              <a:lnSpc>
                <a:spcPct val="115000"/>
              </a:lnSpc>
              <a:spcBef>
                <a:spcPts val="0"/>
              </a:spcBef>
              <a:spcAft>
                <a:spcPts val="0"/>
              </a:spcAft>
              <a:buNone/>
            </a:pPr>
            <a:r>
              <a:rPr lang="en" sz="1500" dirty="0">
                <a:solidFill>
                  <a:srgbClr val="000000"/>
                </a:solidFill>
              </a:rPr>
              <a:t>🎯 </a:t>
            </a:r>
            <a:r>
              <a:rPr lang="en" sz="1200" b="1" dirty="0">
                <a:solidFill>
                  <a:srgbClr val="000000"/>
                </a:solidFill>
                <a:latin typeface="Roboto"/>
                <a:ea typeface="Roboto"/>
                <a:cs typeface="Roboto"/>
                <a:sym typeface="Roboto"/>
              </a:rPr>
              <a:t>Target Goal:</a:t>
            </a:r>
            <a:r>
              <a:rPr lang="en" sz="1200" dirty="0">
                <a:solidFill>
                  <a:srgbClr val="000000"/>
                </a:solidFill>
                <a:latin typeface="Roboto"/>
                <a:ea typeface="Roboto"/>
                <a:cs typeface="Roboto"/>
                <a:sym typeface="Roboto"/>
              </a:rPr>
              <a:t> Develop a two-sample </a:t>
            </a:r>
            <a:r>
              <a:rPr lang="en" sz="1200" dirty="0">
                <a:latin typeface="Roboto"/>
                <a:ea typeface="Roboto"/>
                <a:cs typeface="Roboto"/>
                <a:sym typeface="Roboto"/>
              </a:rPr>
              <a:t>hypothesis test to analyze and determine whether there is a statistically significant difference between mean number of rides and device type – Android vs. iPhone.</a:t>
            </a:r>
            <a:endParaRPr sz="1200" dirty="0">
              <a:latin typeface="Roboto"/>
              <a:ea typeface="Roboto"/>
              <a:cs typeface="Roboto"/>
              <a:sym typeface="Roboto"/>
            </a:endParaRPr>
          </a:p>
          <a:p>
            <a:pPr marL="257175" lvl="0" indent="-314325" algn="just" rtl="0">
              <a:lnSpc>
                <a:spcPct val="115000"/>
              </a:lnSpc>
              <a:spcBef>
                <a:spcPts val="700"/>
              </a:spcBef>
              <a:spcAft>
                <a:spcPts val="500"/>
              </a:spcAft>
              <a:buClr>
                <a:schemeClr val="dk1"/>
              </a:buClr>
              <a:buSzPts val="1100"/>
              <a:buFont typeface="Arial"/>
              <a:buNone/>
            </a:pPr>
            <a:r>
              <a:rPr lang="en" sz="1500" dirty="0">
                <a:solidFill>
                  <a:schemeClr val="dk1"/>
                </a:solidFill>
              </a:rPr>
              <a:t>🎯</a:t>
            </a:r>
            <a:r>
              <a:rPr lang="en" sz="1200" dirty="0">
                <a:solidFill>
                  <a:schemeClr val="dk1"/>
                </a:solidFill>
              </a:rPr>
              <a:t> </a:t>
            </a:r>
            <a:r>
              <a:rPr lang="en" sz="1200" b="1" dirty="0">
                <a:solidFill>
                  <a:schemeClr val="dk1"/>
                </a:solidFill>
                <a:latin typeface="Roboto"/>
                <a:ea typeface="Roboto"/>
                <a:cs typeface="Roboto"/>
                <a:sym typeface="Roboto"/>
              </a:rPr>
              <a:t>Impact:</a:t>
            </a:r>
            <a:r>
              <a:rPr lang="en" sz="1200" dirty="0">
                <a:solidFill>
                  <a:schemeClr val="dk1"/>
                </a:solidFill>
                <a:latin typeface="Roboto"/>
                <a:ea typeface="Roboto"/>
                <a:cs typeface="Roboto"/>
                <a:sym typeface="Roboto"/>
              </a:rPr>
              <a:t> Statistical tests, such as the one conducted for Milestone 3, enable the Waze data team to make inferences about the populations from which the data was drawn and help them learn more about their user base.</a:t>
            </a:r>
            <a:endParaRPr sz="1200" dirty="0">
              <a:solidFill>
                <a:srgbClr val="000000"/>
              </a:solidFill>
              <a:latin typeface="Roboto"/>
              <a:ea typeface="Roboto"/>
              <a:cs typeface="Roboto"/>
              <a:sym typeface="Roboto"/>
            </a:endParaRPr>
          </a:p>
        </p:txBody>
      </p:sp>
      <p:grpSp>
        <p:nvGrpSpPr>
          <p:cNvPr id="181" name="Google Shape;181;p7"/>
          <p:cNvGrpSpPr/>
          <p:nvPr/>
        </p:nvGrpSpPr>
        <p:grpSpPr>
          <a:xfrm>
            <a:off x="2061607" y="4925250"/>
            <a:ext cx="2789248" cy="2570100"/>
            <a:chOff x="1562107" y="5291788"/>
            <a:chExt cx="2789248" cy="2570100"/>
          </a:xfrm>
        </p:grpSpPr>
        <p:sp>
          <p:nvSpPr>
            <p:cNvPr id="182" name="Google Shape;182;p7"/>
            <p:cNvSpPr/>
            <p:nvPr/>
          </p:nvSpPr>
          <p:spPr>
            <a:xfrm>
              <a:off x="1651725" y="5291788"/>
              <a:ext cx="2610000" cy="2570100"/>
            </a:xfrm>
            <a:prstGeom prst="round2DiagRect">
              <a:avLst>
                <a:gd name="adj1" fmla="val 0"/>
                <a:gd name="adj2" fmla="val 20019"/>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7"/>
            <p:cNvGrpSpPr/>
            <p:nvPr/>
          </p:nvGrpSpPr>
          <p:grpSpPr>
            <a:xfrm>
              <a:off x="1562107" y="5336939"/>
              <a:ext cx="2789248" cy="2371061"/>
              <a:chOff x="-68743" y="5306914"/>
              <a:chExt cx="2789248" cy="2371061"/>
            </a:xfrm>
          </p:grpSpPr>
          <p:sp>
            <p:nvSpPr>
              <p:cNvPr id="184" name="Google Shape;184;p7"/>
              <p:cNvSpPr txBox="1"/>
              <p:nvPr/>
            </p:nvSpPr>
            <p:spPr>
              <a:xfrm>
                <a:off x="188700" y="7031475"/>
                <a:ext cx="22413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Roboto"/>
                    <a:ea typeface="Roboto"/>
                    <a:cs typeface="Roboto"/>
                    <a:sym typeface="Roboto"/>
                  </a:rPr>
                  <a:t>Note: The mean number of drives shown here – 66 for Android and 68 for iPhone – have been rounded up. </a:t>
                </a:r>
                <a:endParaRPr sz="1200"/>
              </a:p>
            </p:txBody>
          </p:sp>
          <p:grpSp>
            <p:nvGrpSpPr>
              <p:cNvPr id="185" name="Google Shape;185;p7"/>
              <p:cNvGrpSpPr/>
              <p:nvPr/>
            </p:nvGrpSpPr>
            <p:grpSpPr>
              <a:xfrm>
                <a:off x="-68743" y="5306914"/>
                <a:ext cx="2789248" cy="2105569"/>
                <a:chOff x="-237316" y="5336706"/>
                <a:chExt cx="3199779" cy="2416028"/>
              </a:xfrm>
            </p:grpSpPr>
            <p:sp>
              <p:nvSpPr>
                <p:cNvPr id="186" name="Google Shape;186;p7"/>
                <p:cNvSpPr txBox="1"/>
                <p:nvPr/>
              </p:nvSpPr>
              <p:spPr>
                <a:xfrm>
                  <a:off x="145456" y="5336706"/>
                  <a:ext cx="26967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Google Sans"/>
                      <a:ea typeface="Google Sans"/>
                      <a:cs typeface="Google Sans"/>
                      <a:sym typeface="Google Sans"/>
                    </a:rPr>
                    <a:t>Average Number of Drives</a:t>
                  </a:r>
                  <a:endParaRPr sz="1200" b="1">
                    <a:latin typeface="Google Sans"/>
                    <a:ea typeface="Google Sans"/>
                    <a:cs typeface="Google Sans"/>
                    <a:sym typeface="Google Sans"/>
                  </a:endParaRPr>
                </a:p>
              </p:txBody>
            </p:sp>
            <p:grpSp>
              <p:nvGrpSpPr>
                <p:cNvPr id="187" name="Google Shape;187;p7"/>
                <p:cNvGrpSpPr/>
                <p:nvPr/>
              </p:nvGrpSpPr>
              <p:grpSpPr>
                <a:xfrm>
                  <a:off x="-237316" y="5372311"/>
                  <a:ext cx="3199779" cy="2380423"/>
                  <a:chOff x="-237316" y="5372311"/>
                  <a:chExt cx="3199779" cy="2380423"/>
                </a:xfrm>
              </p:grpSpPr>
              <p:grpSp>
                <p:nvGrpSpPr>
                  <p:cNvPr id="188" name="Google Shape;188;p7"/>
                  <p:cNvGrpSpPr/>
                  <p:nvPr/>
                </p:nvGrpSpPr>
                <p:grpSpPr>
                  <a:xfrm rot="-193307">
                    <a:off x="-177626" y="5457125"/>
                    <a:ext cx="3080399" cy="2210795"/>
                    <a:chOff x="-259833" y="5409690"/>
                    <a:chExt cx="3080459" cy="2210838"/>
                  </a:xfrm>
                </p:grpSpPr>
                <p:grpSp>
                  <p:nvGrpSpPr>
                    <p:cNvPr id="189" name="Google Shape;189;p7"/>
                    <p:cNvGrpSpPr/>
                    <p:nvPr/>
                  </p:nvGrpSpPr>
                  <p:grpSpPr>
                    <a:xfrm rot="-1203509">
                      <a:off x="-5617" y="5590931"/>
                      <a:ext cx="1361623" cy="1723205"/>
                      <a:chOff x="3012662" y="5174838"/>
                      <a:chExt cx="1361540" cy="1723101"/>
                    </a:xfrm>
                  </p:grpSpPr>
                  <p:pic>
                    <p:nvPicPr>
                      <p:cNvPr id="190" name="Google Shape;190;p7"/>
                      <p:cNvPicPr preferRelativeResize="0"/>
                      <p:nvPr/>
                    </p:nvPicPr>
                    <p:blipFill rotWithShape="1">
                      <a:blip r:embed="rId4">
                        <a:alphaModFix/>
                      </a:blip>
                      <a:srcRect l="28157" r="27667" b="19021"/>
                      <a:stretch/>
                    </p:blipFill>
                    <p:spPr>
                      <a:xfrm rot="1397386">
                        <a:off x="3279109" y="5276811"/>
                        <a:ext cx="828646" cy="1519155"/>
                      </a:xfrm>
                      <a:prstGeom prst="rect">
                        <a:avLst/>
                      </a:prstGeom>
                      <a:noFill/>
                      <a:ln>
                        <a:noFill/>
                      </a:ln>
                    </p:spPr>
                  </p:pic>
                  <p:pic>
                    <p:nvPicPr>
                      <p:cNvPr id="191" name="Google Shape;191;p7"/>
                      <p:cNvPicPr preferRelativeResize="0"/>
                      <p:nvPr/>
                    </p:nvPicPr>
                    <p:blipFill rotWithShape="1">
                      <a:blip r:embed="rId5">
                        <a:alphaModFix/>
                      </a:blip>
                      <a:srcRect l="21603" r="21620" b="3883"/>
                      <a:stretch/>
                    </p:blipFill>
                    <p:spPr>
                      <a:xfrm rot="1397397">
                        <a:off x="3568187" y="5606230"/>
                        <a:ext cx="391605" cy="476418"/>
                      </a:xfrm>
                      <a:prstGeom prst="rect">
                        <a:avLst/>
                      </a:prstGeom>
                      <a:noFill/>
                      <a:ln>
                        <a:noFill/>
                      </a:ln>
                    </p:spPr>
                  </p:pic>
                </p:grpSp>
                <p:grpSp>
                  <p:nvGrpSpPr>
                    <p:cNvPr id="192" name="Google Shape;192;p7"/>
                    <p:cNvGrpSpPr/>
                    <p:nvPr/>
                  </p:nvGrpSpPr>
                  <p:grpSpPr>
                    <a:xfrm rot="1716298">
                      <a:off x="1125874" y="5714166"/>
                      <a:ext cx="1376787" cy="1679265"/>
                      <a:chOff x="3867694" y="5222439"/>
                      <a:chExt cx="1376695" cy="1679153"/>
                    </a:xfrm>
                  </p:grpSpPr>
                  <p:pic>
                    <p:nvPicPr>
                      <p:cNvPr id="193" name="Google Shape;193;p7"/>
                      <p:cNvPicPr preferRelativeResize="0"/>
                      <p:nvPr/>
                    </p:nvPicPr>
                    <p:blipFill rotWithShape="1">
                      <a:blip r:embed="rId6">
                        <a:alphaModFix/>
                      </a:blip>
                      <a:srcRect l="25777" r="26959" b="16429"/>
                      <a:stretch/>
                    </p:blipFill>
                    <p:spPr>
                      <a:xfrm rot="-1523601">
                        <a:off x="4141722" y="5329385"/>
                        <a:ext cx="828641" cy="1465261"/>
                      </a:xfrm>
                      <a:prstGeom prst="rect">
                        <a:avLst/>
                      </a:prstGeom>
                      <a:noFill/>
                      <a:ln>
                        <a:noFill/>
                      </a:ln>
                    </p:spPr>
                  </p:pic>
                  <p:pic>
                    <p:nvPicPr>
                      <p:cNvPr id="194" name="Google Shape;194;p7"/>
                      <p:cNvPicPr preferRelativeResize="0"/>
                      <p:nvPr/>
                    </p:nvPicPr>
                    <p:blipFill rotWithShape="1">
                      <a:blip r:embed="rId7">
                        <a:alphaModFix/>
                      </a:blip>
                      <a:srcRect l="29012" t="13442" r="27176" b="12740"/>
                      <a:stretch/>
                    </p:blipFill>
                    <p:spPr>
                      <a:xfrm rot="-1523586">
                        <a:off x="4265524" y="5619971"/>
                        <a:ext cx="391606" cy="439814"/>
                      </a:xfrm>
                      <a:prstGeom prst="rect">
                        <a:avLst/>
                      </a:prstGeom>
                      <a:noFill/>
                      <a:ln>
                        <a:noFill/>
                      </a:ln>
                    </p:spPr>
                  </p:pic>
                </p:grpSp>
              </p:grpSp>
              <p:sp>
                <p:nvSpPr>
                  <p:cNvPr id="195" name="Google Shape;195;p7"/>
                  <p:cNvSpPr txBox="1"/>
                  <p:nvPr/>
                </p:nvSpPr>
                <p:spPr>
                  <a:xfrm rot="-1514">
                    <a:off x="1566909" y="6549790"/>
                    <a:ext cx="681000" cy="423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dirty="0">
                        <a:latin typeface="Google Sans"/>
                        <a:ea typeface="Google Sans"/>
                        <a:cs typeface="Google Sans"/>
                        <a:sym typeface="Google Sans"/>
                      </a:rPr>
                      <a:t>68</a:t>
                    </a:r>
                    <a:endParaRPr sz="1200" b="1" dirty="0">
                      <a:latin typeface="Google Sans"/>
                      <a:ea typeface="Google Sans"/>
                      <a:cs typeface="Google Sans"/>
                      <a:sym typeface="Google Sans"/>
                    </a:endParaRPr>
                  </a:p>
                </p:txBody>
              </p:sp>
            </p:grpSp>
            <p:sp>
              <p:nvSpPr>
                <p:cNvPr id="196" name="Google Shape;196;p7"/>
                <p:cNvSpPr txBox="1"/>
                <p:nvPr/>
              </p:nvSpPr>
              <p:spPr>
                <a:xfrm>
                  <a:off x="418564" y="6549770"/>
                  <a:ext cx="650400" cy="423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latin typeface="Google Sans"/>
                      <a:ea typeface="Google Sans"/>
                      <a:cs typeface="Google Sans"/>
                      <a:sym typeface="Google Sans"/>
                    </a:rPr>
                    <a:t>66</a:t>
                  </a:r>
                  <a:endParaRPr sz="1200" b="1">
                    <a:latin typeface="Google Sans"/>
                    <a:ea typeface="Google Sans"/>
                    <a:cs typeface="Google Sans"/>
                    <a:sym typeface="Google Sans"/>
                  </a:endParaRPr>
                </a:p>
              </p:txBody>
            </p:sp>
          </p:grpSp>
        </p:grpSp>
      </p:grpSp>
      <p:sp>
        <p:nvSpPr>
          <p:cNvPr id="197" name="Google Shape;197;p7"/>
          <p:cNvSpPr txBox="1"/>
          <p:nvPr/>
        </p:nvSpPr>
        <p:spPr>
          <a:xfrm>
            <a:off x="2057025" y="8036100"/>
            <a:ext cx="5410800" cy="1805079"/>
          </a:xfrm>
          <a:prstGeom prst="rect">
            <a:avLst/>
          </a:prstGeom>
          <a:noFill/>
          <a:ln>
            <a:noFill/>
          </a:ln>
        </p:spPr>
        <p:txBody>
          <a:bodyPr spcFirstLastPara="1" wrap="square" lIns="91425" tIns="91425" rIns="91425" bIns="91425" anchor="t" anchorCtr="0">
            <a:spAutoFit/>
          </a:bodyPr>
          <a:lstStyle/>
          <a:p>
            <a:pPr marL="228600" lvl="0" indent="-190500" algn="just" rtl="0">
              <a:lnSpc>
                <a:spcPct val="115000"/>
              </a:lnSpc>
              <a:spcBef>
                <a:spcPts val="0"/>
              </a:spcBef>
              <a:spcAft>
                <a:spcPts val="0"/>
              </a:spcAft>
              <a:buSzPts val="1200"/>
              <a:buFont typeface="Roboto"/>
              <a:buChar char="➔"/>
            </a:pPr>
            <a:r>
              <a:rPr lang="en" sz="1200" b="1" dirty="0">
                <a:latin typeface="Roboto"/>
                <a:ea typeface="Roboto"/>
                <a:cs typeface="Roboto"/>
                <a:sym typeface="Roboto"/>
              </a:rPr>
              <a:t>Due to the results rendered from this specific hypothesis test, the Waze data team recommends running additional t-tests on other variables to learn more about user behavior.</a:t>
            </a:r>
            <a:endParaRPr sz="1200" b="1" dirty="0">
              <a:latin typeface="Roboto"/>
              <a:ea typeface="Roboto"/>
              <a:cs typeface="Roboto"/>
              <a:sym typeface="Roboto"/>
            </a:endParaRPr>
          </a:p>
          <a:p>
            <a:pPr marL="228600" lvl="0" indent="-190500" algn="just" rtl="0">
              <a:lnSpc>
                <a:spcPct val="115000"/>
              </a:lnSpc>
              <a:spcBef>
                <a:spcPts val="1000"/>
              </a:spcBef>
              <a:spcAft>
                <a:spcPts val="1700"/>
              </a:spcAft>
              <a:buSzPts val="1200"/>
              <a:buFont typeface="Roboto"/>
              <a:buChar char="➔"/>
            </a:pPr>
            <a:r>
              <a:rPr lang="en" sz="1200" b="1" dirty="0">
                <a:latin typeface="Roboto"/>
                <a:ea typeface="Roboto"/>
                <a:cs typeface="Roboto"/>
                <a:sym typeface="Roboto"/>
              </a:rPr>
              <a:t>Additionally, since the user experience is the same, temporary changes in marketing or user interface may be impactful rendering more data to investigate user churn behavior. </a:t>
            </a:r>
            <a:endParaRPr sz="1200" b="1" dirty="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15"/>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301" name="Google Shape;301;p15"/>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302" name="Google Shape;302;p15"/>
          <p:cNvSpPr txBox="1"/>
          <p:nvPr/>
        </p:nvSpPr>
        <p:spPr>
          <a:xfrm>
            <a:off x="404725" y="2126238"/>
            <a:ext cx="6862500" cy="135264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100" dirty="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Binomial logistic regression models typically offer flexibility and predictive power, which can be used to inform larger business decisions. Our team sought to build one from the data provided for this project. </a:t>
            </a:r>
            <a:r>
              <a:rPr lang="en" sz="1100" b="1" dirty="0">
                <a:solidFill>
                  <a:schemeClr val="dk1"/>
                </a:solidFill>
                <a:latin typeface="Roboto"/>
                <a:ea typeface="Roboto"/>
                <a:cs typeface="Roboto"/>
                <a:sym typeface="Roboto"/>
              </a:rPr>
              <a:t>This report offers details and key insights from Milestone </a:t>
            </a:r>
            <a:r>
              <a:rPr lang="ru-RU" sz="1100" b="1" dirty="0">
                <a:solidFill>
                  <a:schemeClr val="dk1"/>
                </a:solidFill>
                <a:latin typeface="Roboto"/>
                <a:ea typeface="Roboto"/>
                <a:cs typeface="Roboto"/>
                <a:sym typeface="Roboto"/>
              </a:rPr>
              <a:t>4</a:t>
            </a:r>
            <a:r>
              <a:rPr lang="en" sz="1100" b="1" dirty="0">
                <a:solidFill>
                  <a:schemeClr val="dk1"/>
                </a:solidFill>
                <a:latin typeface="Roboto"/>
                <a:ea typeface="Roboto"/>
                <a:cs typeface="Roboto"/>
                <a:sym typeface="Roboto"/>
              </a:rPr>
              <a:t>, which impact the future development of the overall project. </a:t>
            </a:r>
            <a:endParaRPr sz="1100" dirty="0">
              <a:solidFill>
                <a:schemeClr val="dk1"/>
              </a:solidFill>
              <a:latin typeface="Roboto"/>
              <a:ea typeface="Roboto"/>
              <a:cs typeface="Roboto"/>
              <a:sym typeface="Roboto"/>
            </a:endParaRPr>
          </a:p>
        </p:txBody>
      </p:sp>
      <p:sp>
        <p:nvSpPr>
          <p:cNvPr id="303" name="Google Shape;303;p15"/>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grpSp>
        <p:nvGrpSpPr>
          <p:cNvPr id="304" name="Google Shape;304;p15"/>
          <p:cNvGrpSpPr/>
          <p:nvPr/>
        </p:nvGrpSpPr>
        <p:grpSpPr>
          <a:xfrm>
            <a:off x="438150" y="3935775"/>
            <a:ext cx="3415500" cy="3509367"/>
            <a:chOff x="438150" y="3745275"/>
            <a:chExt cx="3415500" cy="3509367"/>
          </a:xfrm>
        </p:grpSpPr>
        <p:sp>
          <p:nvSpPr>
            <p:cNvPr id="305" name="Google Shape;305;p15"/>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latin typeface="Roboto"/>
                  <a:ea typeface="Roboto"/>
                  <a:cs typeface="Roboto"/>
                  <a:sym typeface="Roboto"/>
                </a:rPr>
                <a:t>Milestone </a:t>
              </a:r>
              <a:r>
                <a:rPr lang="ru-RU" sz="1200" b="1" dirty="0">
                  <a:latin typeface="Roboto"/>
                  <a:ea typeface="Roboto"/>
                  <a:cs typeface="Roboto"/>
                  <a:sym typeface="Roboto"/>
                </a:rPr>
                <a:t>4</a:t>
              </a:r>
              <a:r>
                <a:rPr lang="en" sz="1200" b="1" dirty="0">
                  <a:latin typeface="Roboto"/>
                  <a:ea typeface="Roboto"/>
                  <a:cs typeface="Roboto"/>
                  <a:sym typeface="Roboto"/>
                </a:rPr>
                <a:t> - Regression Modeling  </a:t>
              </a:r>
              <a:endParaRPr sz="1200" b="1" dirty="0">
                <a:latin typeface="Roboto"/>
                <a:ea typeface="Roboto"/>
                <a:cs typeface="Roboto"/>
                <a:sym typeface="Roboto"/>
              </a:endParaRPr>
            </a:p>
          </p:txBody>
        </p:sp>
        <p:sp>
          <p:nvSpPr>
            <p:cNvPr id="306" name="Google Shape;306;p15"/>
            <p:cNvSpPr txBox="1"/>
            <p:nvPr/>
          </p:nvSpPr>
          <p:spPr>
            <a:xfrm>
              <a:off x="482325" y="4038407"/>
              <a:ext cx="3224100" cy="3216235"/>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dirty="0">
                  <a:solidFill>
                    <a:schemeClr val="dk1"/>
                  </a:solidFill>
                </a:rPr>
                <a:t>🎯 </a:t>
              </a:r>
              <a:r>
                <a:rPr lang="en" sz="1200" b="1" dirty="0">
                  <a:solidFill>
                    <a:schemeClr val="dk1"/>
                  </a:solidFill>
                  <a:latin typeface="Roboto"/>
                  <a:ea typeface="Roboto"/>
                  <a:cs typeface="Roboto"/>
                  <a:sym typeface="Roboto"/>
                </a:rPr>
                <a:t>Target Goal:</a:t>
              </a:r>
              <a:r>
                <a:rPr lang="en" sz="1200" dirty="0">
                  <a:solidFill>
                    <a:schemeClr val="dk1"/>
                  </a:solidFill>
                  <a:latin typeface="Roboto"/>
                  <a:ea typeface="Roboto"/>
                  <a:cs typeface="Roboto"/>
                  <a:sym typeface="Roboto"/>
                </a:rPr>
                <a:t> </a:t>
              </a:r>
              <a:r>
                <a:rPr lang="en" sz="1100" dirty="0">
                  <a:solidFill>
                    <a:schemeClr val="dk1"/>
                  </a:solidFill>
                  <a:latin typeface="Roboto"/>
                  <a:ea typeface="Roboto"/>
                  <a:cs typeface="Roboto"/>
                  <a:sym typeface="Roboto"/>
                </a:rPr>
                <a:t>Apply user data to build and analyze a binomial logistic regression model</a:t>
              </a:r>
              <a:r>
                <a:rPr lang="ru-RU" sz="1100" dirty="0">
                  <a:solidFill>
                    <a:schemeClr val="dk1"/>
                  </a:solidFill>
                  <a:latin typeface="Roboto"/>
                  <a:ea typeface="Roboto"/>
                  <a:cs typeface="Roboto"/>
                  <a:sym typeface="Roboto"/>
                </a:rPr>
                <a:t> </a:t>
              </a:r>
              <a:r>
                <a:rPr lang="en-GB" sz="1100" dirty="0">
                  <a:solidFill>
                    <a:schemeClr val="dk1"/>
                  </a:solidFill>
                  <a:latin typeface="Roboto"/>
                  <a:ea typeface="Roboto"/>
                  <a:cs typeface="Roboto"/>
                  <a:sym typeface="Roboto"/>
                </a:rPr>
                <a:t>for churn prediction</a:t>
              </a:r>
              <a:r>
                <a:rPr lang="en" sz="1100" dirty="0">
                  <a:solidFill>
                    <a:schemeClr val="dk1"/>
                  </a:solidFill>
                  <a:latin typeface="Roboto"/>
                  <a:ea typeface="Roboto"/>
                  <a:cs typeface="Roboto"/>
                  <a:sym typeface="Roboto"/>
                </a:rPr>
                <a:t>.</a:t>
              </a:r>
              <a:endParaRPr sz="1100" dirty="0">
                <a:solidFill>
                  <a:schemeClr val="dk1"/>
                </a:solidFill>
                <a:latin typeface="Roboto"/>
                <a:ea typeface="Roboto"/>
                <a:cs typeface="Roboto"/>
                <a:sym typeface="Roboto"/>
              </a:endParaRPr>
            </a:p>
            <a:p>
              <a:pPr marL="257175" lvl="0" indent="-314325" algn="l" rtl="0">
                <a:lnSpc>
                  <a:spcPct val="100000"/>
                </a:lnSpc>
                <a:spcBef>
                  <a:spcPts val="700"/>
                </a:spcBef>
                <a:spcAft>
                  <a:spcPts val="0"/>
                </a:spcAft>
                <a:buNone/>
              </a:pPr>
              <a:r>
                <a:rPr lang="en" sz="1500" dirty="0">
                  <a:solidFill>
                    <a:schemeClr val="dk1"/>
                  </a:solidFill>
                </a:rPr>
                <a:t>🎯</a:t>
              </a:r>
              <a:r>
                <a:rPr lang="en" sz="1200" dirty="0">
                  <a:solidFill>
                    <a:schemeClr val="dk1"/>
                  </a:solidFill>
                </a:rPr>
                <a:t> </a:t>
              </a:r>
              <a:r>
                <a:rPr lang="en" sz="1200" b="1" dirty="0">
                  <a:solidFill>
                    <a:schemeClr val="dk1"/>
                  </a:solidFill>
                  <a:latin typeface="Roboto"/>
                  <a:ea typeface="Roboto"/>
                  <a:cs typeface="Roboto"/>
                  <a:sym typeface="Roboto"/>
                </a:rPr>
                <a:t>Methods:</a:t>
              </a:r>
              <a:r>
                <a:rPr lang="en" sz="1200" dirty="0">
                  <a:solidFill>
                    <a:schemeClr val="dk1"/>
                  </a:solidFill>
                  <a:latin typeface="Roboto"/>
                  <a:ea typeface="Roboto"/>
                  <a:cs typeface="Roboto"/>
                  <a:sym typeface="Roboto"/>
                </a:rPr>
                <a:t> </a:t>
              </a:r>
              <a:endParaRPr sz="1200" dirty="0">
                <a:solidFill>
                  <a:schemeClr val="dk1"/>
                </a:solidFill>
                <a:latin typeface="Roboto"/>
                <a:ea typeface="Roboto"/>
                <a:cs typeface="Roboto"/>
                <a:sym typeface="Roboto"/>
              </a:endParaRPr>
            </a:p>
            <a:p>
              <a:pPr marL="457200" lvl="0" indent="-184150" algn="l" rtl="0">
                <a:lnSpc>
                  <a:spcPct val="100000"/>
                </a:lnSpc>
                <a:spcBef>
                  <a:spcPts val="50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Created features of interest to the stakeholders and business scenario</a:t>
              </a:r>
              <a:endParaRPr sz="1100" dirty="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Assessed features for multicollinearity</a:t>
              </a:r>
              <a:endParaRPr sz="1100" dirty="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Built the regression model</a:t>
              </a:r>
              <a:endParaRPr sz="1100" dirty="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Evaluated model performance </a:t>
              </a:r>
              <a:endParaRPr sz="1100" dirty="0">
                <a:solidFill>
                  <a:schemeClr val="dk1"/>
                </a:solidFill>
                <a:latin typeface="Roboto"/>
                <a:ea typeface="Roboto"/>
                <a:cs typeface="Roboto"/>
                <a:sym typeface="Roboto"/>
              </a:endParaRPr>
            </a:p>
            <a:p>
              <a:pPr marL="257175" lvl="0" indent="-314325" algn="l" rtl="0">
                <a:lnSpc>
                  <a:spcPct val="100000"/>
                </a:lnSpc>
                <a:spcBef>
                  <a:spcPts val="700"/>
                </a:spcBef>
                <a:spcAft>
                  <a:spcPts val="500"/>
                </a:spcAft>
                <a:buNone/>
              </a:pPr>
              <a:r>
                <a:rPr lang="en" sz="1500" dirty="0">
                  <a:solidFill>
                    <a:schemeClr val="dk1"/>
                  </a:solidFill>
                </a:rPr>
                <a:t>🎯</a:t>
              </a:r>
              <a:r>
                <a:rPr lang="en" sz="1200" dirty="0">
                  <a:solidFill>
                    <a:schemeClr val="dk1"/>
                  </a:solidFill>
                </a:rPr>
                <a:t> </a:t>
              </a:r>
              <a:r>
                <a:rPr lang="en" sz="1200" b="1" dirty="0">
                  <a:solidFill>
                    <a:schemeClr val="dk1"/>
                  </a:solidFill>
                  <a:latin typeface="Roboto"/>
                  <a:ea typeface="Roboto"/>
                  <a:cs typeface="Roboto"/>
                  <a:sym typeface="Roboto"/>
                </a:rPr>
                <a:t>Impact:</a:t>
              </a:r>
              <a:r>
                <a:rPr lang="en" sz="1100" dirty="0">
                  <a:solidFill>
                    <a:schemeClr val="dk1"/>
                  </a:solidFill>
                  <a:latin typeface="Roboto"/>
                  <a:ea typeface="Roboto"/>
                  <a:cs typeface="Roboto"/>
                  <a:sym typeface="Roboto"/>
                </a:rPr>
                <a:t> With enough data, binomial logistic regression model results can reveal important variable relationships and predict binary outcomes, which can inform decisions for marketing and product development, for example. </a:t>
              </a:r>
              <a:endParaRPr sz="1100" dirty="0">
                <a:solidFill>
                  <a:schemeClr val="dk1"/>
                </a:solidFill>
                <a:latin typeface="Roboto"/>
                <a:ea typeface="Roboto"/>
                <a:cs typeface="Roboto"/>
                <a:sym typeface="Roboto"/>
              </a:endParaRPr>
            </a:p>
          </p:txBody>
        </p:sp>
      </p:grpSp>
      <p:sp>
        <p:nvSpPr>
          <p:cNvPr id="307" name="Google Shape;307;p15"/>
          <p:cNvSpPr txBox="1"/>
          <p:nvPr/>
        </p:nvSpPr>
        <p:spPr>
          <a:xfrm>
            <a:off x="3939600" y="6549525"/>
            <a:ext cx="3354900" cy="2479200"/>
          </a:xfrm>
          <a:prstGeom prst="rect">
            <a:avLst/>
          </a:prstGeom>
          <a:noFill/>
          <a:ln>
            <a:noFill/>
          </a:ln>
        </p:spPr>
        <p:txBody>
          <a:bodyPr spcFirstLastPara="1" wrap="square" lIns="91425" tIns="91425" rIns="91425" bIns="91425" anchor="t" anchorCtr="0">
            <a:noAutofit/>
          </a:bodyPr>
          <a:lstStyle/>
          <a:p>
            <a:pPr marL="142875" lvl="0" indent="-184150" algn="l" rtl="0">
              <a:lnSpc>
                <a:spcPct val="100000"/>
              </a:lnSpc>
              <a:spcBef>
                <a:spcPts val="0"/>
              </a:spcBef>
              <a:spcAft>
                <a:spcPts val="0"/>
              </a:spcAft>
              <a:buClr>
                <a:schemeClr val="dk1"/>
              </a:buClr>
              <a:buSzPts val="1100"/>
              <a:buFont typeface="Roboto"/>
              <a:buChar char="●"/>
            </a:pPr>
            <a:r>
              <a:rPr lang="en" sz="1100" dirty="0">
                <a:latin typeface="Roboto"/>
                <a:ea typeface="Roboto"/>
                <a:cs typeface="Roboto"/>
                <a:sym typeface="Roboto"/>
              </a:rPr>
              <a:t>The efficacy of a binomial logistic regression model is determined by accuracy, precision, and recall scores; in particular, </a:t>
            </a:r>
            <a:r>
              <a:rPr lang="en" sz="1100" b="1" dirty="0">
                <a:latin typeface="Roboto"/>
                <a:ea typeface="Roboto"/>
                <a:cs typeface="Roboto"/>
                <a:sym typeface="Roboto"/>
              </a:rPr>
              <a:t>recall is essential to this model as it is related directly to the number of churned users. </a:t>
            </a:r>
            <a:endParaRPr sz="1100" b="1" dirty="0">
              <a:latin typeface="Roboto"/>
              <a:ea typeface="Roboto"/>
              <a:cs typeface="Roboto"/>
              <a:sym typeface="Roboto"/>
            </a:endParaRPr>
          </a:p>
          <a:p>
            <a:pPr marL="142875" lvl="0" indent="-184150" algn="l" rtl="0">
              <a:lnSpc>
                <a:spcPct val="100000"/>
              </a:lnSpc>
              <a:spcBef>
                <a:spcPts val="800"/>
              </a:spcBef>
              <a:spcAft>
                <a:spcPts val="0"/>
              </a:spcAft>
              <a:buClr>
                <a:schemeClr val="dk1"/>
              </a:buClr>
              <a:buSzPts val="1100"/>
              <a:buFont typeface="Roboto"/>
              <a:buChar char="●"/>
            </a:pPr>
            <a:r>
              <a:rPr lang="en" sz="1100" b="1" dirty="0">
                <a:latin typeface="Roboto"/>
                <a:ea typeface="Roboto"/>
                <a:cs typeface="Roboto"/>
                <a:sym typeface="Roboto"/>
              </a:rPr>
              <a:t>The model has mediocre precision (53% of its positive predictions are correct) but very low recall, with only 9% of churned users identified.</a:t>
            </a:r>
            <a:r>
              <a:rPr lang="en" sz="1100" dirty="0">
                <a:latin typeface="Roboto"/>
                <a:ea typeface="Roboto"/>
                <a:cs typeface="Roboto"/>
                <a:sym typeface="Roboto"/>
              </a:rPr>
              <a:t> This means the model makes a lot of false negative predictions and fails to capture users who will churn.</a:t>
            </a:r>
            <a:endParaRPr sz="1100" dirty="0">
              <a:latin typeface="Roboto"/>
              <a:ea typeface="Roboto"/>
              <a:cs typeface="Roboto"/>
              <a:sym typeface="Roboto"/>
            </a:endParaRPr>
          </a:p>
          <a:p>
            <a:pPr marL="142875" lvl="0" indent="-184150" algn="l" rtl="0">
              <a:lnSpc>
                <a:spcPct val="100000"/>
              </a:lnSpc>
              <a:spcBef>
                <a:spcPts val="800"/>
              </a:spcBef>
              <a:spcAft>
                <a:spcPts val="0"/>
              </a:spcAft>
              <a:buClr>
                <a:schemeClr val="dk1"/>
              </a:buClr>
              <a:buSzPts val="1100"/>
              <a:buFont typeface="Roboto"/>
              <a:buChar char="●"/>
            </a:pPr>
            <a:r>
              <a:rPr lang="en" sz="1100" b="1" dirty="0">
                <a:latin typeface="Roboto"/>
                <a:ea typeface="Roboto"/>
                <a:cs typeface="Roboto"/>
                <a:sym typeface="Roboto"/>
              </a:rPr>
              <a:t>Activity_days was by far the most important feature in the model.</a:t>
            </a:r>
            <a:r>
              <a:rPr lang="en" sz="1100" dirty="0">
                <a:latin typeface="Roboto"/>
                <a:ea typeface="Roboto"/>
                <a:cs typeface="Roboto"/>
                <a:sym typeface="Roboto"/>
              </a:rPr>
              <a:t> It had a negative correlation with user churn. </a:t>
            </a:r>
            <a:endParaRPr sz="1100" dirty="0">
              <a:latin typeface="Roboto"/>
              <a:ea typeface="Roboto"/>
              <a:cs typeface="Roboto"/>
              <a:sym typeface="Roboto"/>
            </a:endParaRPr>
          </a:p>
          <a:p>
            <a:pPr marL="142875" lvl="0" indent="-184150" algn="l" rtl="0">
              <a:lnSpc>
                <a:spcPct val="100000"/>
              </a:lnSpc>
              <a:spcBef>
                <a:spcPts val="800"/>
              </a:spcBef>
              <a:spcAft>
                <a:spcPts val="800"/>
              </a:spcAft>
              <a:buClr>
                <a:schemeClr val="dk1"/>
              </a:buClr>
              <a:buSzPts val="1100"/>
              <a:buFont typeface="Roboto"/>
              <a:buChar char="●"/>
            </a:pPr>
            <a:r>
              <a:rPr lang="en" sz="1100" dirty="0">
                <a:latin typeface="Roboto"/>
                <a:ea typeface="Roboto"/>
                <a:cs typeface="Roboto"/>
                <a:sym typeface="Roboto"/>
              </a:rPr>
              <a:t>In previous EDA, user churn rate increased as the values in km_per_driving_day increased. </a:t>
            </a:r>
            <a:r>
              <a:rPr lang="en" sz="1100" b="1" dirty="0">
                <a:latin typeface="Roboto"/>
                <a:ea typeface="Roboto"/>
                <a:cs typeface="Roboto"/>
                <a:sym typeface="Roboto"/>
              </a:rPr>
              <a:t>In the model,</a:t>
            </a:r>
            <a:r>
              <a:rPr lang="en" sz="1100" b="1" dirty="0">
                <a:solidFill>
                  <a:schemeClr val="dk1"/>
                </a:solidFill>
                <a:latin typeface="Roboto"/>
                <a:ea typeface="Roboto"/>
                <a:cs typeface="Roboto"/>
                <a:sym typeface="Roboto"/>
              </a:rPr>
              <a:t> distance driven per day</a:t>
            </a:r>
            <a:r>
              <a:rPr lang="en" sz="1100" b="1" dirty="0">
                <a:latin typeface="Roboto"/>
                <a:ea typeface="Roboto"/>
                <a:cs typeface="Roboto"/>
                <a:sym typeface="Roboto"/>
              </a:rPr>
              <a:t> was indeed the second-least-important variable.</a:t>
            </a:r>
            <a:endParaRPr sz="1100" b="1" dirty="0">
              <a:latin typeface="Roboto"/>
              <a:ea typeface="Roboto"/>
              <a:cs typeface="Roboto"/>
              <a:sym typeface="Roboto"/>
            </a:endParaRPr>
          </a:p>
        </p:txBody>
      </p:sp>
      <p:sp>
        <p:nvSpPr>
          <p:cNvPr id="308" name="Google Shape;308;p15"/>
          <p:cNvSpPr txBox="1"/>
          <p:nvPr/>
        </p:nvSpPr>
        <p:spPr>
          <a:xfrm>
            <a:off x="438149" y="7798200"/>
            <a:ext cx="3415500" cy="2303164"/>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chemeClr val="dk1"/>
              </a:buClr>
              <a:buSzPts val="1100"/>
              <a:buFont typeface="Roboto"/>
              <a:buChar char="➔"/>
            </a:pPr>
            <a:r>
              <a:rPr lang="en" sz="1100" b="1" dirty="0">
                <a:solidFill>
                  <a:schemeClr val="dk1"/>
                </a:solidFill>
                <a:latin typeface="Roboto"/>
                <a:ea typeface="Roboto"/>
                <a:cs typeface="Roboto"/>
                <a:sym typeface="Roboto"/>
              </a:rPr>
              <a:t>Due to the model results, our team recommends using the key insights from this project milestone to guide further exploration. </a:t>
            </a:r>
            <a:endParaRPr sz="1100" dirty="0">
              <a:solidFill>
                <a:schemeClr val="dk1"/>
              </a:solidFill>
              <a:latin typeface="Roboto"/>
              <a:ea typeface="Roboto"/>
              <a:cs typeface="Roboto"/>
              <a:sym typeface="Roboto"/>
            </a:endParaRPr>
          </a:p>
          <a:p>
            <a:pPr marL="285750" lvl="0" indent="-184150" algn="l" rtl="0">
              <a:spcBef>
                <a:spcPts val="1000"/>
              </a:spcBef>
              <a:spcAft>
                <a:spcPts val="1000"/>
              </a:spcAft>
              <a:buClr>
                <a:schemeClr val="dk1"/>
              </a:buClr>
              <a:buSzPts val="1100"/>
              <a:buFont typeface="Roboto"/>
              <a:buChar char="➔"/>
            </a:pPr>
            <a:r>
              <a:rPr lang="en" sz="1100" b="1" dirty="0">
                <a:solidFill>
                  <a:schemeClr val="dk1"/>
                </a:solidFill>
                <a:latin typeface="Roboto"/>
                <a:ea typeface="Roboto"/>
                <a:cs typeface="Roboto"/>
                <a:sym typeface="Roboto"/>
              </a:rPr>
              <a:t>This model should not be used to make significant business decisions; however, it has valuable insights as it demonstrated a great need for additional features that correlate with user churn, and also a possible need to better define the user profile Waze seeks to target in their aim to increase overall growth by preventing monthly user churn on the app. </a:t>
            </a:r>
            <a:endParaRPr sz="1100" dirty="0">
              <a:latin typeface="Roboto"/>
              <a:ea typeface="Roboto"/>
              <a:cs typeface="Roboto"/>
              <a:sym typeface="Roboto"/>
            </a:endParaRPr>
          </a:p>
        </p:txBody>
      </p:sp>
      <p:sp>
        <p:nvSpPr>
          <p:cNvPr id="309" name="Google Shape;309;p15"/>
          <p:cNvSpPr txBox="1">
            <a:spLocks noGrp="1"/>
          </p:cNvSpPr>
          <p:nvPr>
            <p:ph type="title"/>
          </p:nvPr>
        </p:nvSpPr>
        <p:spPr>
          <a:xfrm>
            <a:off x="343700" y="664425"/>
            <a:ext cx="7290900" cy="38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600" b="1" dirty="0"/>
              <a:t>User Churn Project | 4. Regression Modeling Results </a:t>
            </a:r>
            <a:endParaRPr dirty="0"/>
          </a:p>
        </p:txBody>
      </p:sp>
      <p:sp>
        <p:nvSpPr>
          <p:cNvPr id="310" name="Google Shape;310;p15"/>
          <p:cNvSpPr txBox="1"/>
          <p:nvPr/>
        </p:nvSpPr>
        <p:spPr>
          <a:xfrm>
            <a:off x="343700" y="989700"/>
            <a:ext cx="375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a:solidFill>
                  <a:schemeClr val="dk1"/>
                </a:solidFill>
                <a:latin typeface="Roboto"/>
                <a:ea typeface="Roboto"/>
                <a:cs typeface="Roboto"/>
                <a:sym typeface="Roboto"/>
              </a:rPr>
              <a:t>Prepared for: Waze Leadership Team</a:t>
            </a:r>
            <a:endParaRPr>
              <a:solidFill>
                <a:schemeClr val="dk1"/>
              </a:solidFill>
              <a:latin typeface="Roboto"/>
              <a:ea typeface="Roboto"/>
              <a:cs typeface="Roboto"/>
              <a:sym typeface="Roboto"/>
            </a:endParaRPr>
          </a:p>
        </p:txBody>
      </p:sp>
      <p:pic>
        <p:nvPicPr>
          <p:cNvPr id="311" name="Google Shape;311;p15"/>
          <p:cNvPicPr preferRelativeResize="0"/>
          <p:nvPr/>
        </p:nvPicPr>
        <p:blipFill>
          <a:blip r:embed="rId3">
            <a:alphaModFix/>
          </a:blip>
          <a:stretch>
            <a:fillRect/>
          </a:stretch>
        </p:blipFill>
        <p:spPr>
          <a:xfrm>
            <a:off x="5687569" y="101625"/>
            <a:ext cx="1947034" cy="562800"/>
          </a:xfrm>
          <a:prstGeom prst="rect">
            <a:avLst/>
          </a:prstGeom>
          <a:noFill/>
          <a:ln>
            <a:noFill/>
          </a:ln>
        </p:spPr>
      </p:pic>
      <p:pic>
        <p:nvPicPr>
          <p:cNvPr id="312" name="Google Shape;312;p15"/>
          <p:cNvPicPr preferRelativeResize="0"/>
          <p:nvPr/>
        </p:nvPicPr>
        <p:blipFill>
          <a:blip r:embed="rId4">
            <a:alphaModFix/>
          </a:blip>
          <a:stretch>
            <a:fillRect/>
          </a:stretch>
        </p:blipFill>
        <p:spPr>
          <a:xfrm>
            <a:off x="4247494" y="4063448"/>
            <a:ext cx="2581501" cy="2165453"/>
          </a:xfrm>
          <a:prstGeom prst="rect">
            <a:avLst/>
          </a:prstGeom>
          <a:noFill/>
          <a:ln>
            <a:noFill/>
          </a:ln>
        </p:spPr>
      </p:pic>
      <p:sp>
        <p:nvSpPr>
          <p:cNvPr id="313" name="Google Shape;313;p15"/>
          <p:cNvSpPr txBox="1"/>
          <p:nvPr/>
        </p:nvSpPr>
        <p:spPr>
          <a:xfrm>
            <a:off x="4326300" y="6188175"/>
            <a:ext cx="2379300" cy="3231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dirty="0">
                <a:latin typeface="Roboto"/>
                <a:ea typeface="Roboto"/>
                <a:cs typeface="Roboto"/>
                <a:sym typeface="Google Sans"/>
              </a:rPr>
              <a:t>Note: 1 = churned and 0 = retained</a:t>
            </a:r>
            <a:endParaRPr sz="900" dirty="0">
              <a:latin typeface="Roboto"/>
              <a:ea typeface="Roboto"/>
              <a:cs typeface="Roboto"/>
              <a:sym typeface="Google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8"/>
          <p:cNvSpPr txBox="1"/>
          <p:nvPr/>
        </p:nvSpPr>
        <p:spPr>
          <a:xfrm>
            <a:off x="343700" y="588225"/>
            <a:ext cx="7290900" cy="386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600" b="1" dirty="0">
                <a:solidFill>
                  <a:srgbClr val="000000"/>
                </a:solidFill>
                <a:latin typeface="Google Sans SemiBold"/>
                <a:ea typeface="Google Sans SemiBold"/>
                <a:cs typeface="Google Sans SemiBold"/>
                <a:sym typeface="Google Sans SemiBold"/>
              </a:rPr>
              <a:t>User Churn Project | 5. </a:t>
            </a:r>
            <a:r>
              <a:rPr lang="en" sz="1600" b="1" dirty="0">
                <a:latin typeface="Google Sans SemiBold"/>
                <a:ea typeface="Google Sans SemiBold"/>
                <a:cs typeface="Google Sans SemiBold"/>
                <a:sym typeface="Google Sans SemiBold"/>
              </a:rPr>
              <a:t>Machine Learning Modeling Results </a:t>
            </a:r>
            <a:r>
              <a:rPr lang="en" sz="1600" b="1" dirty="0">
                <a:solidFill>
                  <a:srgbClr val="000000"/>
                </a:solidFill>
                <a:latin typeface="Google Sans SemiBold"/>
                <a:ea typeface="Google Sans SemiBold"/>
                <a:cs typeface="Google Sans SemiBold"/>
                <a:sym typeface="Google Sans SemiBold"/>
              </a:rPr>
              <a:t> </a:t>
            </a:r>
            <a:endParaRPr sz="2100" dirty="0">
              <a:solidFill>
                <a:srgbClr val="000000"/>
              </a:solidFill>
              <a:latin typeface="Google Sans SemiBold"/>
              <a:ea typeface="Google Sans SemiBold"/>
              <a:cs typeface="Google Sans SemiBold"/>
              <a:sym typeface="Google Sans SemiBold"/>
            </a:endParaRPr>
          </a:p>
        </p:txBody>
      </p:sp>
      <p:sp>
        <p:nvSpPr>
          <p:cNvPr id="150" name="Google Shape;150;p8"/>
          <p:cNvSpPr txBox="1"/>
          <p:nvPr/>
        </p:nvSpPr>
        <p:spPr>
          <a:xfrm>
            <a:off x="343700" y="913500"/>
            <a:ext cx="375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pic>
        <p:nvPicPr>
          <p:cNvPr id="151" name="Google Shape;151;p8"/>
          <p:cNvPicPr preferRelativeResize="0"/>
          <p:nvPr/>
        </p:nvPicPr>
        <p:blipFill>
          <a:blip r:embed="rId3">
            <a:alphaModFix/>
          </a:blip>
          <a:stretch>
            <a:fillRect/>
          </a:stretch>
        </p:blipFill>
        <p:spPr>
          <a:xfrm>
            <a:off x="5687569" y="101625"/>
            <a:ext cx="1947034" cy="562800"/>
          </a:xfrm>
          <a:prstGeom prst="rect">
            <a:avLst/>
          </a:prstGeom>
          <a:noFill/>
          <a:ln>
            <a:noFill/>
          </a:ln>
        </p:spPr>
      </p:pic>
      <p:sp>
        <p:nvSpPr>
          <p:cNvPr id="152" name="Google Shape;152;p8"/>
          <p:cNvSpPr txBox="1"/>
          <p:nvPr/>
        </p:nvSpPr>
        <p:spPr>
          <a:xfrm>
            <a:off x="500400" y="1863125"/>
            <a:ext cx="2597400" cy="3080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a:buNone/>
            </a:pPr>
            <a:r>
              <a:rPr lang="en" sz="1100" dirty="0">
                <a:solidFill>
                  <a:srgbClr val="000000"/>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r>
              <a:rPr lang="en" sz="1100" dirty="0">
                <a:latin typeface="Roboto"/>
                <a:ea typeface="Roboto"/>
                <a:cs typeface="Roboto"/>
                <a:sym typeface="Roboto"/>
              </a:rPr>
              <a:t>The ultimate goal for this project is to develop a machine learning (ML) model that predicts user churn. </a:t>
            </a:r>
            <a:r>
              <a:rPr lang="en" sz="1100" b="1" dirty="0">
                <a:solidFill>
                  <a:srgbClr val="000000"/>
                </a:solidFill>
                <a:latin typeface="Roboto"/>
                <a:ea typeface="Roboto"/>
                <a:cs typeface="Roboto"/>
                <a:sym typeface="Roboto"/>
              </a:rPr>
              <a:t>This report offers details and key insights from Milestone </a:t>
            </a:r>
            <a:r>
              <a:rPr lang="en" sz="1100" b="1" dirty="0">
                <a:latin typeface="Roboto"/>
                <a:ea typeface="Roboto"/>
                <a:cs typeface="Roboto"/>
                <a:sym typeface="Roboto"/>
              </a:rPr>
              <a:t>5</a:t>
            </a:r>
            <a:r>
              <a:rPr lang="en" sz="1100" b="1" dirty="0">
                <a:solidFill>
                  <a:srgbClr val="000000"/>
                </a:solidFill>
                <a:latin typeface="Roboto"/>
                <a:ea typeface="Roboto"/>
                <a:cs typeface="Roboto"/>
                <a:sym typeface="Roboto"/>
              </a:rPr>
              <a:t>, which </a:t>
            </a:r>
            <a:r>
              <a:rPr lang="en" sz="1100" b="1" dirty="0">
                <a:latin typeface="Roboto"/>
                <a:ea typeface="Roboto"/>
                <a:cs typeface="Roboto"/>
                <a:sym typeface="Roboto"/>
              </a:rPr>
              <a:t>could</a:t>
            </a:r>
            <a:r>
              <a:rPr lang="en" sz="1100" b="1" dirty="0">
                <a:solidFill>
                  <a:srgbClr val="000000"/>
                </a:solidFill>
                <a:latin typeface="Roboto"/>
                <a:ea typeface="Roboto"/>
                <a:cs typeface="Roboto"/>
                <a:sym typeface="Roboto"/>
              </a:rPr>
              <a:t> impact the future development </a:t>
            </a:r>
            <a:r>
              <a:rPr lang="en" sz="1100" b="1" dirty="0">
                <a:latin typeface="Roboto"/>
                <a:ea typeface="Roboto"/>
                <a:cs typeface="Roboto"/>
                <a:sym typeface="Roboto"/>
              </a:rPr>
              <a:t>of the project, should further work be undertaken</a:t>
            </a:r>
            <a:r>
              <a:rPr lang="en" sz="1100" b="1" dirty="0">
                <a:solidFill>
                  <a:srgbClr val="000000"/>
                </a:solidFill>
                <a:latin typeface="Roboto"/>
                <a:ea typeface="Roboto"/>
                <a:cs typeface="Roboto"/>
                <a:sym typeface="Roboto"/>
              </a:rPr>
              <a:t>. </a:t>
            </a:r>
            <a:endParaRPr sz="1100" dirty="0">
              <a:solidFill>
                <a:srgbClr val="000000"/>
              </a:solidFill>
              <a:latin typeface="Roboto"/>
              <a:ea typeface="Roboto"/>
              <a:cs typeface="Roboto"/>
              <a:sym typeface="Roboto"/>
            </a:endParaRPr>
          </a:p>
        </p:txBody>
      </p:sp>
      <p:sp>
        <p:nvSpPr>
          <p:cNvPr id="153" name="Google Shape;153;p8"/>
          <p:cNvSpPr txBox="1"/>
          <p:nvPr/>
        </p:nvSpPr>
        <p:spPr>
          <a:xfrm>
            <a:off x="3396650" y="1954175"/>
            <a:ext cx="3972000" cy="2344800"/>
          </a:xfrm>
          <a:prstGeom prst="rect">
            <a:avLst/>
          </a:prstGeom>
          <a:noFill/>
          <a:ln>
            <a:noFill/>
          </a:ln>
        </p:spPr>
        <p:txBody>
          <a:bodyPr spcFirstLastPara="1" wrap="square" lIns="91425" tIns="91425" rIns="91425" bIns="91425" anchor="t" anchorCtr="0">
            <a:spAutoFit/>
          </a:bodyPr>
          <a:lstStyle/>
          <a:p>
            <a:pPr marL="0" lvl="0" indent="-184150" algn="l" rtl="0">
              <a:spcBef>
                <a:spcPts val="0"/>
              </a:spcBef>
              <a:spcAft>
                <a:spcPts val="0"/>
              </a:spcAft>
              <a:buClr>
                <a:schemeClr val="dk1"/>
              </a:buClr>
              <a:buSzPts val="1100"/>
              <a:buFont typeface="Roboto"/>
              <a:buChar char="●"/>
            </a:pPr>
            <a:r>
              <a:rPr lang="en" sz="1100" b="1">
                <a:solidFill>
                  <a:schemeClr val="dk1"/>
                </a:solidFill>
                <a:highlight>
                  <a:srgbClr val="FFFFFF"/>
                </a:highlight>
                <a:latin typeface="Roboto"/>
                <a:ea typeface="Roboto"/>
                <a:cs typeface="Roboto"/>
                <a:sym typeface="Roboto"/>
              </a:rPr>
              <a:t>To obtain a model with the highest predictive power, the Waze data team developed two different models to cross-compare results: random forest and XGBoost. </a:t>
            </a:r>
            <a:endParaRPr sz="1100" b="1">
              <a:solidFill>
                <a:schemeClr val="dk1"/>
              </a:solidFill>
              <a:highlight>
                <a:srgbClr val="FFFFFF"/>
              </a:highlight>
              <a:latin typeface="Roboto"/>
              <a:ea typeface="Roboto"/>
              <a:cs typeface="Roboto"/>
              <a:sym typeface="Roboto"/>
            </a:endParaRPr>
          </a:p>
          <a:p>
            <a:pPr marL="0" lvl="0" indent="-184150" algn="l" rtl="0">
              <a:spcBef>
                <a:spcPts val="1000"/>
              </a:spcBef>
              <a:spcAft>
                <a:spcPts val="0"/>
              </a:spcAft>
              <a:buClr>
                <a:schemeClr val="dk1"/>
              </a:buClr>
              <a:buSzPts val="1100"/>
              <a:buFont typeface="Roboto"/>
              <a:buChar char="●"/>
            </a:pPr>
            <a:r>
              <a:rPr lang="en" sz="1100">
                <a:solidFill>
                  <a:schemeClr val="dk1"/>
                </a:solidFill>
                <a:highlight>
                  <a:srgbClr val="FFFFFF"/>
                </a:highlight>
                <a:latin typeface="Roboto"/>
                <a:ea typeface="Roboto"/>
                <a:cs typeface="Roboto"/>
                <a:sym typeface="Roboto"/>
              </a:rPr>
              <a:t>To prepare for this work, the data was split into training, validation, and test sets. Splitting the data three ways means that there is less data available to train the model than splitting just two ways. However, </a:t>
            </a:r>
            <a:r>
              <a:rPr lang="en" sz="1100" b="1">
                <a:solidFill>
                  <a:schemeClr val="dk1"/>
                </a:solidFill>
                <a:highlight>
                  <a:srgbClr val="FFFFFF"/>
                </a:highlight>
                <a:latin typeface="Roboto"/>
                <a:ea typeface="Roboto"/>
                <a:cs typeface="Roboto"/>
                <a:sym typeface="Roboto"/>
              </a:rPr>
              <a:t>performing model selection on a separate validation set enables testing of the champion model by itself on the test set, which gives a better estimate of future performance than splitting the data two ways and selecting a champion model by performance on the test data. </a:t>
            </a:r>
            <a:endParaRPr sz="1100" b="1">
              <a:solidFill>
                <a:schemeClr val="dk1"/>
              </a:solidFill>
              <a:latin typeface="Roboto"/>
              <a:ea typeface="Roboto"/>
              <a:cs typeface="Roboto"/>
              <a:sym typeface="Roboto"/>
            </a:endParaRPr>
          </a:p>
        </p:txBody>
      </p:sp>
      <p:pic>
        <p:nvPicPr>
          <p:cNvPr id="154" name="Google Shape;154;p8"/>
          <p:cNvPicPr preferRelativeResize="0"/>
          <p:nvPr/>
        </p:nvPicPr>
        <p:blipFill>
          <a:blip r:embed="rId4">
            <a:alphaModFix/>
          </a:blip>
          <a:stretch>
            <a:fillRect/>
          </a:stretch>
        </p:blipFill>
        <p:spPr>
          <a:xfrm>
            <a:off x="3078300" y="4672675"/>
            <a:ext cx="4608701" cy="2719775"/>
          </a:xfrm>
          <a:prstGeom prst="rect">
            <a:avLst/>
          </a:prstGeom>
          <a:noFill/>
          <a:ln>
            <a:noFill/>
          </a:ln>
        </p:spPr>
      </p:pic>
      <p:sp>
        <p:nvSpPr>
          <p:cNvPr id="155" name="Google Shape;155;p8"/>
          <p:cNvSpPr txBox="1"/>
          <p:nvPr/>
        </p:nvSpPr>
        <p:spPr>
          <a:xfrm>
            <a:off x="3396650" y="7316250"/>
            <a:ext cx="4237800" cy="2746876"/>
          </a:xfrm>
          <a:prstGeom prst="rect">
            <a:avLst/>
          </a:prstGeom>
          <a:noFill/>
          <a:ln>
            <a:noFill/>
          </a:ln>
        </p:spPr>
        <p:txBody>
          <a:bodyPr spcFirstLastPara="1" wrap="square" lIns="91425" tIns="91425" rIns="91425" bIns="91425" anchor="t" anchorCtr="0">
            <a:spAutoFit/>
          </a:bodyPr>
          <a:lstStyle/>
          <a:p>
            <a:pPr marL="0" lvl="0" indent="-184150" algn="l" rtl="0">
              <a:spcBef>
                <a:spcPts val="0"/>
              </a:spcBef>
              <a:spcAft>
                <a:spcPts val="0"/>
              </a:spcAft>
              <a:buSzPts val="1100"/>
              <a:buFont typeface="Roboto"/>
              <a:buChar char="●"/>
            </a:pPr>
            <a:r>
              <a:rPr lang="en" sz="1100" b="1" dirty="0">
                <a:latin typeface="Roboto"/>
                <a:ea typeface="Roboto"/>
                <a:cs typeface="Roboto"/>
                <a:sym typeface="Roboto"/>
              </a:rPr>
              <a:t>Engineered features accounted for six of the top 10 features: </a:t>
            </a:r>
            <a:r>
              <a:rPr lang="en" sz="1100" dirty="0">
                <a:latin typeface="Roboto"/>
                <a:ea typeface="Roboto"/>
                <a:cs typeface="Roboto"/>
                <a:sym typeface="Roboto"/>
              </a:rPr>
              <a:t>km_per_hour, percent_sessions_in_last_month, total_sessions_per_day, percent_of_drives_to_favorite, km_per_drive, km_per_driving_day.</a:t>
            </a:r>
            <a:endParaRPr sz="1100" dirty="0">
              <a:latin typeface="Roboto"/>
              <a:ea typeface="Roboto"/>
              <a:cs typeface="Roboto"/>
              <a:sym typeface="Roboto"/>
            </a:endParaRPr>
          </a:p>
          <a:p>
            <a:pPr marL="0" lvl="0" indent="-184150" algn="l" rtl="0">
              <a:spcBef>
                <a:spcPts val="500"/>
              </a:spcBef>
              <a:spcAft>
                <a:spcPts val="0"/>
              </a:spcAft>
              <a:buSzPts val="1100"/>
              <a:buFont typeface="Roboto"/>
              <a:buChar char="●"/>
            </a:pPr>
            <a:r>
              <a:rPr lang="en" sz="1100" b="1" dirty="0">
                <a:latin typeface="Roboto"/>
                <a:ea typeface="Roboto"/>
                <a:cs typeface="Roboto"/>
                <a:sym typeface="Roboto"/>
              </a:rPr>
              <a:t>The XGBoost model fit the data better than the random forest model.</a:t>
            </a:r>
            <a:r>
              <a:rPr lang="en" sz="1100" dirty="0">
                <a:latin typeface="Roboto"/>
                <a:ea typeface="Roboto"/>
                <a:cs typeface="Roboto"/>
                <a:sym typeface="Roboto"/>
              </a:rPr>
              <a:t> Additionally, it’s important to call out that the recall score (17%) is nearly double the score from the previous logistic regression model built in Milestone 4, while still maintaining a similar accuracy and precision score. </a:t>
            </a:r>
            <a:endParaRPr sz="1100" dirty="0">
              <a:latin typeface="Roboto"/>
              <a:ea typeface="Roboto"/>
              <a:cs typeface="Roboto"/>
              <a:sym typeface="Roboto"/>
            </a:endParaRPr>
          </a:p>
          <a:p>
            <a:pPr marL="0" lvl="0" indent="-184150" algn="l" rtl="0">
              <a:spcBef>
                <a:spcPts val="500"/>
              </a:spcBef>
              <a:spcAft>
                <a:spcPts val="500"/>
              </a:spcAft>
              <a:buSzPts val="1100"/>
              <a:buFont typeface="Roboto"/>
              <a:buChar char="●"/>
            </a:pPr>
            <a:r>
              <a:rPr lang="en" sz="1100" b="1" dirty="0">
                <a:latin typeface="Roboto"/>
                <a:ea typeface="Roboto"/>
                <a:cs typeface="Roboto"/>
                <a:sym typeface="Roboto"/>
              </a:rPr>
              <a:t>The ensembles of tree-based models in this project milestone are more valuable than a singular logistic regression model because they achieve higher scores across all evaluation metrics and require less preprocessing of the data. However, it is more difficult to understand how they make their predictions.</a:t>
            </a:r>
            <a:endParaRPr sz="1100" b="1" dirty="0">
              <a:latin typeface="Roboto"/>
              <a:ea typeface="Roboto"/>
              <a:cs typeface="Roboto"/>
              <a:sym typeface="Roboto"/>
            </a:endParaRPr>
          </a:p>
        </p:txBody>
      </p:sp>
      <p:sp>
        <p:nvSpPr>
          <p:cNvPr id="156" name="Google Shape;156;p8"/>
          <p:cNvSpPr txBox="1"/>
          <p:nvPr/>
        </p:nvSpPr>
        <p:spPr>
          <a:xfrm>
            <a:off x="235125" y="5431675"/>
            <a:ext cx="2684400" cy="4685868"/>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rgbClr val="000000"/>
              </a:buClr>
              <a:buSzPts val="1100"/>
              <a:buFont typeface="Roboto"/>
              <a:buChar char="➔"/>
            </a:pPr>
            <a:r>
              <a:rPr lang="en" sz="1100" b="1" dirty="0">
                <a:latin typeface="Roboto"/>
                <a:ea typeface="Roboto"/>
                <a:cs typeface="Roboto"/>
                <a:sym typeface="Roboto"/>
              </a:rPr>
              <a:t>The ML models developed for Milestone 5 demonstrate a critical need for additional data in order to more accurately predict user churn. </a:t>
            </a:r>
            <a:endParaRPr sz="1100" b="1" dirty="0">
              <a:latin typeface="Roboto"/>
              <a:ea typeface="Roboto"/>
              <a:cs typeface="Roboto"/>
              <a:sym typeface="Roboto"/>
            </a:endParaRPr>
          </a:p>
          <a:p>
            <a:pPr marL="285750" lvl="0" indent="-184150" algn="l" rtl="0">
              <a:spcBef>
                <a:spcPts val="700"/>
              </a:spcBef>
              <a:spcAft>
                <a:spcPts val="0"/>
              </a:spcAft>
              <a:buSzPts val="1100"/>
              <a:buFont typeface="Roboto"/>
              <a:buChar char="➔"/>
            </a:pPr>
            <a:r>
              <a:rPr lang="en" sz="1100" b="1" dirty="0">
                <a:latin typeface="Roboto"/>
                <a:ea typeface="Roboto"/>
                <a:cs typeface="Roboto"/>
                <a:sym typeface="Roboto"/>
              </a:rPr>
              <a:t>This modeling effort confirms that the current data is </a:t>
            </a:r>
            <a:r>
              <a:rPr lang="en" sz="1100" b="1" u="sng" dirty="0">
                <a:latin typeface="Roboto"/>
                <a:ea typeface="Roboto"/>
                <a:cs typeface="Roboto"/>
                <a:sym typeface="Roboto"/>
              </a:rPr>
              <a:t>insufficient</a:t>
            </a:r>
            <a:r>
              <a:rPr lang="en" sz="1100" b="1" dirty="0">
                <a:latin typeface="Roboto"/>
                <a:ea typeface="Roboto"/>
                <a:cs typeface="Roboto"/>
                <a:sym typeface="Roboto"/>
              </a:rPr>
              <a:t> to consistently predict user churn. </a:t>
            </a:r>
            <a:r>
              <a:rPr lang="en" sz="1100" dirty="0">
                <a:latin typeface="Roboto"/>
                <a:ea typeface="Roboto"/>
                <a:cs typeface="Roboto"/>
                <a:sym typeface="Roboto"/>
              </a:rPr>
              <a:t>It would be helpful to have drive-level information for each user</a:t>
            </a:r>
            <a:r>
              <a:rPr lang="en" sz="1100" b="1" dirty="0">
                <a:latin typeface="Roboto"/>
                <a:ea typeface="Roboto"/>
                <a:cs typeface="Roboto"/>
                <a:sym typeface="Roboto"/>
              </a:rPr>
              <a:t> </a:t>
            </a:r>
            <a:r>
              <a:rPr lang="en" sz="1100" dirty="0">
                <a:latin typeface="Roboto"/>
                <a:ea typeface="Roboto"/>
                <a:cs typeface="Roboto"/>
                <a:sym typeface="Roboto"/>
              </a:rPr>
              <a:t>(such as drive times, geographic locations, etc.). It would probably also be helpful to have more granular data to know how users interact with the app. For example, how often do they report or confirm road hazard alerts? Finally, it could be helpful to know the monthly count of unique starting and ending locations each driver inputs. </a:t>
            </a:r>
            <a:endParaRPr sz="1100" dirty="0">
              <a:latin typeface="Roboto"/>
              <a:ea typeface="Roboto"/>
              <a:cs typeface="Roboto"/>
              <a:sym typeface="Roboto"/>
            </a:endParaRPr>
          </a:p>
          <a:p>
            <a:pPr marL="285750" lvl="0" indent="-184150" algn="l" rtl="0">
              <a:spcBef>
                <a:spcPts val="700"/>
              </a:spcBef>
              <a:spcAft>
                <a:spcPts val="700"/>
              </a:spcAft>
              <a:buClr>
                <a:schemeClr val="dk1"/>
              </a:buClr>
              <a:buSzPts val="1100"/>
              <a:buFont typeface="Roboto"/>
              <a:buChar char="➔"/>
            </a:pPr>
            <a:r>
              <a:rPr lang="en" sz="1100" b="1" dirty="0">
                <a:solidFill>
                  <a:schemeClr val="dk1"/>
                </a:solidFill>
                <a:latin typeface="Roboto"/>
                <a:ea typeface="Roboto"/>
                <a:cs typeface="Roboto"/>
                <a:sym typeface="Roboto"/>
              </a:rPr>
              <a:t>Since engineered features are a proven valuable tool for improving the performance of ML models, the Waze team recommends a second iteration of the User Churn Project.</a:t>
            </a:r>
            <a:endParaRPr sz="1100" b="1" dirty="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TotalTime>
  <Words>2194</Words>
  <Application>Microsoft Office PowerPoint</Application>
  <PresentationFormat>Benutzerdefiniert</PresentationFormat>
  <Paragraphs>88</Paragraphs>
  <Slides>5</Slides>
  <Notes>5</Notes>
  <HiddenSlides>0</HiddenSlides>
  <MMClips>0</MMClips>
  <ScaleCrop>false</ScaleCrop>
  <HeadingPairs>
    <vt:vector size="6" baseType="variant">
      <vt:variant>
        <vt:lpstr>Verwendete Schriftarten</vt:lpstr>
      </vt:variant>
      <vt:variant>
        <vt:i4>8</vt:i4>
      </vt:variant>
      <vt:variant>
        <vt:lpstr>Design</vt:lpstr>
      </vt:variant>
      <vt:variant>
        <vt:i4>2</vt:i4>
      </vt:variant>
      <vt:variant>
        <vt:lpstr>Folientitel</vt:lpstr>
      </vt:variant>
      <vt:variant>
        <vt:i4>5</vt:i4>
      </vt:variant>
    </vt:vector>
  </HeadingPairs>
  <TitlesOfParts>
    <vt:vector size="15" baseType="lpstr">
      <vt:lpstr>Lato</vt:lpstr>
      <vt:lpstr>Arial</vt:lpstr>
      <vt:lpstr>Work Sans</vt:lpstr>
      <vt:lpstr>Calibri</vt:lpstr>
      <vt:lpstr>PT Sans Narrow</vt:lpstr>
      <vt:lpstr>Google Sans SemiBold</vt:lpstr>
      <vt:lpstr>Google Sans</vt:lpstr>
      <vt:lpstr>Roboto</vt:lpstr>
      <vt:lpstr>Simple Light</vt:lpstr>
      <vt:lpstr>Simple Light</vt:lpstr>
      <vt:lpstr>PowerPoint-Präsentation</vt:lpstr>
      <vt:lpstr>PowerPoint-Präsentation</vt:lpstr>
      <vt:lpstr>PowerPoint-Präsentation</vt:lpstr>
      <vt:lpstr>User Churn Project | 4. Regression Modeling Results </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ershov.deniska@gmail.com</cp:lastModifiedBy>
  <cp:revision>17</cp:revision>
  <dcterms:modified xsi:type="dcterms:W3CDTF">2024-11-06T18:35:28Z</dcterms:modified>
</cp:coreProperties>
</file>